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8025E-5C6C-43D6-A777-FED63837C8D5}" v="24" dt="2023-06-09T18:19:08.600"/>
    <p1510:client id="{D98EDD7E-DC68-08D5-A2C0-2CBC760545CB}" v="14" dt="2023-09-12T15:24:32.4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A0A40-E7F6-4B7F-A606-A78AC01977A0}" type="datetimeFigureOut"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EAC7CB-72A4-4F7B-9578-E74A898E281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cs typeface="Calibri"/>
              </a:rPr>
              <a:t>Set Up: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Post 6 sheets of flip-chart paper (or 6 white boards) around the room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Label each paper with one 'petal' from the equitable &amp; inclusive schools chart (governance, community partnerships, etc.)</a:t>
            </a:r>
          </a:p>
          <a:p>
            <a:pPr marL="171450" indent="-171450">
              <a:buFont typeface="Arial"/>
              <a:buChar char="•"/>
            </a:pPr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Explain: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Explain each of the categories on the chart, giving examples for each, e.g.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Governance: The school has (and enforces) a policy to prevent sexual violence and support survivors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Partnerships: The school regularly consults with Indigenous community leaders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Workforce: The teaching workforce reflects the diversity of the student body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Teaching &amp; learning: Sex. Ed. Classes include information specific to the needs and experiences of 2SLGBTQ+ students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Physical space: Energy efficient (</a:t>
            </a:r>
            <a:r>
              <a:rPr lang="en-US" dirty="0" err="1">
                <a:cs typeface="Calibri"/>
              </a:rPr>
              <a:t>minimise</a:t>
            </a:r>
            <a:r>
              <a:rPr lang="en-US" dirty="0">
                <a:cs typeface="Calibri"/>
              </a:rPr>
              <a:t> climate impacts, which disproportionately impact </a:t>
            </a:r>
            <a:r>
              <a:rPr lang="en-US" dirty="0" err="1">
                <a:cs typeface="Calibri"/>
              </a:rPr>
              <a:t>marginalised</a:t>
            </a:r>
            <a:r>
              <a:rPr lang="en-US" dirty="0">
                <a:cs typeface="Calibri"/>
              </a:rPr>
              <a:t> populations)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>
                <a:cs typeface="Calibri"/>
              </a:rPr>
              <a:t>Student experience: Extra-curricular events that celebrate Pride, Black History...</a:t>
            </a:r>
          </a:p>
          <a:p>
            <a:pPr indent="-171450"/>
            <a:r>
              <a:rPr lang="en-US" b="1" dirty="0">
                <a:cs typeface="Calibri"/>
              </a:rPr>
              <a:t>Activity:</a:t>
            </a:r>
          </a:p>
          <a:p>
            <a:pPr indent="-171450">
              <a:buFont typeface="Arial"/>
              <a:buChar char="•"/>
            </a:pPr>
            <a:r>
              <a:rPr lang="en-US" dirty="0">
                <a:cs typeface="Calibri"/>
              </a:rPr>
              <a:t>Each group starts at one flipchart paper.</a:t>
            </a:r>
          </a:p>
          <a:p>
            <a:pPr indent="-171450">
              <a:buFont typeface="Arial"/>
              <a:buChar char="•"/>
            </a:pPr>
            <a:r>
              <a:rPr lang="en-US" dirty="0">
                <a:cs typeface="Calibri"/>
              </a:rPr>
              <a:t>Groups have 5 minutes to add their ideas</a:t>
            </a:r>
          </a:p>
          <a:p>
            <a:pPr indent="-171450">
              <a:buFont typeface="Arial"/>
              <a:buChar char="•"/>
            </a:pPr>
            <a:r>
              <a:rPr lang="en-US" dirty="0">
                <a:cs typeface="Calibri"/>
              </a:rPr>
              <a:t>After 5 minutes, groups rotate to the next flipchart paper</a:t>
            </a:r>
          </a:p>
          <a:p>
            <a:pPr indent="-171450">
              <a:buFont typeface="Arial"/>
              <a:buChar char="•"/>
            </a:pPr>
            <a:r>
              <a:rPr lang="en-US" dirty="0">
                <a:cs typeface="Calibri"/>
              </a:rPr>
              <a:t>This continues until groups have visited all of the stations or until the saturation point has been reached</a:t>
            </a:r>
          </a:p>
          <a:p>
            <a:pPr indent="-171450">
              <a:buFont typeface="Arial"/>
              <a:buChar char="•"/>
            </a:pPr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Debrief by Dot-voting: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Give each student 5 red stickers and 5 green stickers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Students place green stickers next to items Heritage is doing WELL; red stickers next to items that NEED WORK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Discuss any patterns that emerge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72ED28-AAE7-4473-A288-72127962B4F3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61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2B9BC-2323-4DFB-A55E-EDD3A7E54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FFC922-8F19-4ACE-99B0-A9D24CDD42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1CF3C-EBDD-4459-8987-E8ACFEBC9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BB801-EC59-46EC-94C9-6FCDE6269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8DDB9-C571-4FF2-87F9-3E0D74AA8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04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6D891-A584-4A17-B7A9-17A11481F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ED0956-0052-4F6A-8542-0D4ADEC2FA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C089D-15B0-49AF-BE7F-2A867457D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1185F-43E6-4CF1-851F-854466FAD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F6C85-9A33-4173-A66B-740FE205A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72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744F66-B10F-4810-9997-29CB36A4E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2B17B8-2144-49A6-A27A-A31A13F85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6EA8A-FE1E-457A-8E9E-109CD103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9207E-8A77-4AF9-AD29-C9B03E6B5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9A4AA-048A-4438-92CF-333CB4B95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7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9C22C-695D-4DD4-982F-0C65CE289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6EFDE-2B3C-4267-82F3-EB4336B57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EAB74-3BCB-4069-AFC2-FEDD27969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51FF0-EBFA-40DF-8C2A-C289898F3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1667A-1AE6-4E65-802A-D9C77BEC3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5C4F4-58F5-43E0-B6E3-D2D026549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3E987-56F4-4A32-82A9-50D0CF2FC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5D6370-2233-4E15-A994-888749EF3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F2CA-90D3-4A6B-B561-0227E6446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6B7B1C-6E72-425D-929B-3843C93B5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5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F59B-8644-419A-8626-951986E03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2B6B8-3F96-4DA0-9D3D-B5E2AA4340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008A-466C-4723-83AA-36EFEEDDF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6672A-3C76-42C5-B57C-295DBD4B3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B28677-8F35-45A5-99EF-56E50A8A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E3EE7-83DB-4B95-B55D-201C04DA3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1CAF-EAE2-4363-93CA-B47C4248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BC2BE5-D7DB-44F8-ACE4-4AD653EB5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F0A8E9-ECC2-481A-A624-A49450145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046CC8-5254-448E-AD5A-82B1199490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E34E81-8057-48E2-9E04-235C88A301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79B8D4-343F-4574-B4B8-C3F537E47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7BA9CE-CA85-45CF-B6AD-5B88899C4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850CE-D853-4F2C-9793-06CB1E1C3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7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9828D-43BD-4791-A4EB-EF184CEB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1FB195-0E33-4D8E-BF8D-68ED6D15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CC1431-BD03-432E-B006-2FC88313A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FD8CEC-F758-4497-9A16-E04FA0858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58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7E3BD2-D110-4852-8343-C8652BFAC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B9E18-2522-4D9F-881B-9EAE81E3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16492-70CA-46EA-B49E-4CB8408E8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8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47BB3-8101-496C-A132-E68018140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90845-9035-48FD-8EC5-5D12D368A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F159B1-00AD-4696-90D3-7A8C7FF2E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00778-1128-429C-B360-8A150ABB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1E81A8-6C46-4210-A228-36F191E43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238AB-79DC-40D6-9F61-F1BC1D5D6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045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B4221-6C2E-49D1-840A-773ABCCAC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BAB7E3-6933-4E81-98A6-F87522A543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A75D0F-812F-4642-A02B-28103EC36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2290BC-5791-46C7-AEDF-D328907B4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834C1E-0C43-45A8-AD40-4DB62EAA0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10C42F-1E37-4B69-ABD0-2ABF9BE2B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0CF87B-9EDC-48D8-A271-DE2C9A022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865486-22B2-49A6-83C7-0BF0D985C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14AAC4-0AAF-4517-BE37-F42BB57FF9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8457A-C8B1-49D1-B9EB-EE8318ACE89E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C759D-22EC-4363-A63F-5BB3D66388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33D66-5C7F-49D7-93D5-6411AC328A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24571-16E6-46CC-B5BF-1D5A5364D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34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1C5C0FB8-0ADB-4D95-9B77-22D5DE719445}"/>
              </a:ext>
            </a:extLst>
          </p:cNvPr>
          <p:cNvSpPr/>
          <p:nvPr/>
        </p:nvSpPr>
        <p:spPr>
          <a:xfrm rot="11015126">
            <a:off x="4524719" y="4055365"/>
            <a:ext cx="1728316" cy="1055077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C12DA660-4BF6-492F-8044-B5CC6E50488E}"/>
              </a:ext>
            </a:extLst>
          </p:cNvPr>
          <p:cNvSpPr/>
          <p:nvPr/>
        </p:nvSpPr>
        <p:spPr>
          <a:xfrm rot="4184953">
            <a:off x="6501621" y="3014027"/>
            <a:ext cx="1839794" cy="1055077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9F67425F-E5E8-4B08-9C02-DDE6937C1F95}"/>
              </a:ext>
            </a:extLst>
          </p:cNvPr>
          <p:cNvSpPr/>
          <p:nvPr/>
        </p:nvSpPr>
        <p:spPr>
          <a:xfrm rot="7506202">
            <a:off x="5870132" y="4142399"/>
            <a:ext cx="1668032" cy="1055077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415F838F-C76C-462A-822F-DCACFBA60EB5}"/>
              </a:ext>
            </a:extLst>
          </p:cNvPr>
          <p:cNvSpPr/>
          <p:nvPr/>
        </p:nvSpPr>
        <p:spPr>
          <a:xfrm rot="18028116">
            <a:off x="4805029" y="1643472"/>
            <a:ext cx="1840382" cy="1055077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4" name="Freeform: Shape 63">
            <a:extLst>
              <a:ext uri="{FF2B5EF4-FFF2-40B4-BE49-F238E27FC236}">
                <a16:creationId xmlns:a16="http://schemas.microsoft.com/office/drawing/2014/main" id="{314254B8-385C-47C4-8104-B8C77B0D778D}"/>
              </a:ext>
            </a:extLst>
          </p:cNvPr>
          <p:cNvSpPr/>
          <p:nvPr/>
        </p:nvSpPr>
        <p:spPr>
          <a:xfrm rot="14637167">
            <a:off x="3978652" y="2627344"/>
            <a:ext cx="1893921" cy="1141865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AD6B35CD-7597-4552-AA15-E2ED7D3DFA29}"/>
              </a:ext>
            </a:extLst>
          </p:cNvPr>
          <p:cNvSpPr/>
          <p:nvPr/>
        </p:nvSpPr>
        <p:spPr>
          <a:xfrm>
            <a:off x="6189785" y="1738365"/>
            <a:ext cx="1728316" cy="1055077"/>
          </a:xfrm>
          <a:custGeom>
            <a:avLst/>
            <a:gdLst>
              <a:gd name="connsiteX0" fmla="*/ 1004835 w 1728316"/>
              <a:gd name="connsiteY0" fmla="*/ 1055077 h 1055077"/>
              <a:gd name="connsiteX1" fmla="*/ 0 w 1728316"/>
              <a:gd name="connsiteY1" fmla="*/ 542611 h 1055077"/>
              <a:gd name="connsiteX2" fmla="*/ 20096 w 1728316"/>
              <a:gd name="connsiteY2" fmla="*/ 190919 h 1055077"/>
              <a:gd name="connsiteX3" fmla="*/ 20096 w 1728316"/>
              <a:gd name="connsiteY3" fmla="*/ 150725 h 1055077"/>
              <a:gd name="connsiteX4" fmla="*/ 200967 w 1728316"/>
              <a:gd name="connsiteY4" fmla="*/ 40193 h 1055077"/>
              <a:gd name="connsiteX5" fmla="*/ 482320 w 1728316"/>
              <a:gd name="connsiteY5" fmla="*/ 0 h 1055077"/>
              <a:gd name="connsiteX6" fmla="*/ 884255 w 1728316"/>
              <a:gd name="connsiteY6" fmla="*/ 90435 h 1055077"/>
              <a:gd name="connsiteX7" fmla="*/ 1195753 w 1728316"/>
              <a:gd name="connsiteY7" fmla="*/ 261257 h 1055077"/>
              <a:gd name="connsiteX8" fmla="*/ 1728316 w 1728316"/>
              <a:gd name="connsiteY8" fmla="*/ 522514 h 1055077"/>
              <a:gd name="connsiteX9" fmla="*/ 1718268 w 1728316"/>
              <a:gd name="connsiteY9" fmla="*/ 542611 h 1055077"/>
              <a:gd name="connsiteX10" fmla="*/ 1004835 w 1728316"/>
              <a:gd name="connsiteY10" fmla="*/ 1055077 h 1055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728316" h="1055077">
                <a:moveTo>
                  <a:pt x="1004835" y="1055077"/>
                </a:moveTo>
                <a:lnTo>
                  <a:pt x="0" y="542611"/>
                </a:lnTo>
                <a:lnTo>
                  <a:pt x="20096" y="190919"/>
                </a:lnTo>
                <a:lnTo>
                  <a:pt x="20096" y="150725"/>
                </a:lnTo>
                <a:lnTo>
                  <a:pt x="200967" y="40193"/>
                </a:lnTo>
                <a:lnTo>
                  <a:pt x="482320" y="0"/>
                </a:lnTo>
                <a:lnTo>
                  <a:pt x="884255" y="90435"/>
                </a:lnTo>
                <a:lnTo>
                  <a:pt x="1195753" y="261257"/>
                </a:lnTo>
                <a:lnTo>
                  <a:pt x="1728316" y="522514"/>
                </a:lnTo>
                <a:lnTo>
                  <a:pt x="1718268" y="542611"/>
                </a:lnTo>
                <a:lnTo>
                  <a:pt x="1004835" y="1055077"/>
                </a:lnTo>
                <a:close/>
              </a:path>
            </a:pathLst>
          </a:cu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4EE3CF6-A3CA-47FD-9230-BA8CEED25DD3}"/>
              </a:ext>
            </a:extLst>
          </p:cNvPr>
          <p:cNvSpPr/>
          <p:nvPr/>
        </p:nvSpPr>
        <p:spPr>
          <a:xfrm>
            <a:off x="5022735" y="2217190"/>
            <a:ext cx="2377440" cy="237744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000" b="1" spc="300"/>
              <a:t>Approche globale </a:t>
            </a:r>
            <a:endParaRPr lang="en-US" sz="2000" b="1"/>
          </a:p>
          <a:p>
            <a:pPr algn="ctr"/>
            <a:r>
              <a:rPr lang="en-US" sz="2000" b="1" spc="300"/>
              <a:t>pour </a:t>
            </a:r>
            <a:endParaRPr lang="en-US" sz="2000" b="1">
              <a:cs typeface="Calibri"/>
            </a:endParaRPr>
          </a:p>
          <a:p>
            <a:pPr algn="ctr"/>
            <a:r>
              <a:rPr lang="en-US" sz="2000" b="1" spc="300"/>
              <a:t>l'équité</a:t>
            </a:r>
            <a:endParaRPr lang="en-US" sz="2000" b="1">
              <a:ea typeface="Calibri" panose="020F0502020204030204"/>
              <a:cs typeface="Calibri" panose="020F0502020204030204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A94DE0A-259D-43AC-B8C2-AEC0CFF603B2}"/>
              </a:ext>
            </a:extLst>
          </p:cNvPr>
          <p:cNvCxnSpPr>
            <a:cxnSpLocks/>
          </p:cNvCxnSpPr>
          <p:nvPr/>
        </p:nvCxnSpPr>
        <p:spPr>
          <a:xfrm>
            <a:off x="6211455" y="480290"/>
            <a:ext cx="0" cy="1778000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506747-EE52-4BA3-A894-11CF02C01C00}"/>
              </a:ext>
            </a:extLst>
          </p:cNvPr>
          <p:cNvCxnSpPr>
            <a:cxnSpLocks/>
          </p:cNvCxnSpPr>
          <p:nvPr/>
        </p:nvCxnSpPr>
        <p:spPr>
          <a:xfrm>
            <a:off x="6211454" y="4640810"/>
            <a:ext cx="0" cy="1783080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6A30B01-7BA0-4531-B677-62C049440963}"/>
              </a:ext>
            </a:extLst>
          </p:cNvPr>
          <p:cNvCxnSpPr>
            <a:cxnSpLocks/>
          </p:cNvCxnSpPr>
          <p:nvPr/>
        </p:nvCxnSpPr>
        <p:spPr>
          <a:xfrm flipH="1">
            <a:off x="7167418" y="1801091"/>
            <a:ext cx="1505528" cy="979054"/>
          </a:xfrm>
          <a:prstGeom prst="lin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66BF39B-B8F4-4303-9FB5-104F6F37E94A}"/>
              </a:ext>
            </a:extLst>
          </p:cNvPr>
          <p:cNvCxnSpPr>
            <a:cxnSpLocks/>
          </p:cNvCxnSpPr>
          <p:nvPr/>
        </p:nvCxnSpPr>
        <p:spPr>
          <a:xfrm flipV="1">
            <a:off x="3713018" y="4077856"/>
            <a:ext cx="1481975" cy="965200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8C0B966-7F1F-4847-A5E4-5C9DE494216D}"/>
              </a:ext>
            </a:extLst>
          </p:cNvPr>
          <p:cNvCxnSpPr>
            <a:cxnSpLocks/>
          </p:cNvCxnSpPr>
          <p:nvPr/>
        </p:nvCxnSpPr>
        <p:spPr>
          <a:xfrm>
            <a:off x="3481614" y="1810213"/>
            <a:ext cx="1768150" cy="941487"/>
          </a:xfrm>
          <a:prstGeom prst="line">
            <a:avLst/>
          </a:prstGeo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DE7F734-4778-4DD3-97CE-939F4C1CFF37}"/>
              </a:ext>
            </a:extLst>
          </p:cNvPr>
          <p:cNvSpPr txBox="1"/>
          <p:nvPr/>
        </p:nvSpPr>
        <p:spPr>
          <a:xfrm>
            <a:off x="6708826" y="943659"/>
            <a:ext cx="3760144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</a:rPr>
              <a:t>GOUVERNANCE SCOLAIRE</a:t>
            </a:r>
          </a:p>
          <a:p>
            <a:endParaRPr lang="en-US" sz="1600" dirty="0">
              <a:cs typeface="Calibri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A347BF8B-DAC0-4D6D-85F5-5388BCB7894C}"/>
              </a:ext>
            </a:extLst>
          </p:cNvPr>
          <p:cNvSpPr txBox="1"/>
          <p:nvPr/>
        </p:nvSpPr>
        <p:spPr>
          <a:xfrm>
            <a:off x="8123163" y="2780158"/>
            <a:ext cx="3289614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3"/>
                </a:solidFill>
              </a:rPr>
              <a:t>PARTENARIATS COMMUNAUTAIRES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EBB0676-0C5D-4914-B9E0-3571C0B297AF}"/>
              </a:ext>
            </a:extLst>
          </p:cNvPr>
          <p:cNvSpPr txBox="1"/>
          <p:nvPr/>
        </p:nvSpPr>
        <p:spPr>
          <a:xfrm>
            <a:off x="6646187" y="5430697"/>
            <a:ext cx="406837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dirty="0">
                <a:solidFill>
                  <a:schemeClr val="accent4"/>
                </a:solidFill>
              </a:rPr>
              <a:t>MEMBRES DU PERSONNEL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D35F6CB-6171-44BE-A6FB-9386F74C61B2}"/>
              </a:ext>
            </a:extLst>
          </p:cNvPr>
          <p:cNvSpPr txBox="1"/>
          <p:nvPr/>
        </p:nvSpPr>
        <p:spPr>
          <a:xfrm>
            <a:off x="1561013" y="5431554"/>
            <a:ext cx="429928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400" dirty="0">
                <a:solidFill>
                  <a:schemeClr val="accent5"/>
                </a:solidFill>
              </a:rPr>
              <a:t>ENSEIGNEMENT ET APPRENTISSAGE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578925F-FD43-427F-A024-7F97B27AFDFE}"/>
              </a:ext>
            </a:extLst>
          </p:cNvPr>
          <p:cNvSpPr txBox="1"/>
          <p:nvPr/>
        </p:nvSpPr>
        <p:spPr>
          <a:xfrm>
            <a:off x="724198" y="2966498"/>
            <a:ext cx="3554056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</a:rPr>
              <a:t>ESPACE PHYSIQUE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E26B13D-BB0B-47C9-9CC3-EB5037FBF982}"/>
              </a:ext>
            </a:extLst>
          </p:cNvPr>
          <p:cNvSpPr txBox="1"/>
          <p:nvPr/>
        </p:nvSpPr>
        <p:spPr>
          <a:xfrm>
            <a:off x="1206369" y="877189"/>
            <a:ext cx="449333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US" sz="2400" dirty="0">
                <a:solidFill>
                  <a:schemeClr val="accent1"/>
                </a:solidFill>
              </a:rPr>
              <a:t>EXPÉRIENCE ÉTUDIANTE</a:t>
            </a:r>
            <a:endParaRPr lang="en-US" sz="2400" dirty="0"/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816ADE39-7A44-4A61-A221-78CD44951A70}"/>
              </a:ext>
            </a:extLst>
          </p:cNvPr>
          <p:cNvCxnSpPr>
            <a:cxnSpLocks/>
          </p:cNvCxnSpPr>
          <p:nvPr/>
        </p:nvCxnSpPr>
        <p:spPr>
          <a:xfrm flipH="1" flipV="1">
            <a:off x="7213280" y="3989815"/>
            <a:ext cx="1496612" cy="1053241"/>
          </a:xfrm>
          <a:prstGeom prst="line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336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15349D9A0C47458D0FC5F9A35713C4" ma:contentTypeVersion="7" ma:contentTypeDescription="Create a new document." ma:contentTypeScope="" ma:versionID="26981e4d141c56422d5c47a2733a30d0">
  <xsd:schema xmlns:xsd="http://www.w3.org/2001/XMLSchema" xmlns:xs="http://www.w3.org/2001/XMLSchema" xmlns:p="http://schemas.microsoft.com/office/2006/metadata/properties" xmlns:ns2="d945a82b-6d35-45f8-886f-20fe9070612b" targetNamespace="http://schemas.microsoft.com/office/2006/metadata/properties" ma:root="true" ma:fieldsID="082440a56c2e876e4cfca5eda728a660" ns2:_="">
    <xsd:import namespace="d945a82b-6d35-45f8-886f-20fe907061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45a82b-6d35-45f8-886f-20fe907061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AFA04B8-1785-4419-8A07-273253439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BD295B-565D-46AF-BA4A-353C0FB7FB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45a82b-6d35-45f8-886f-20fe907061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A6DE2F-0558-43D1-AB28-E83A5E46D044}">
  <ds:schemaRefs>
    <ds:schemaRef ds:uri="http://purl.org/dc/terms/"/>
    <ds:schemaRef ds:uri="http://purl.org/dc/elements/1.1/"/>
    <ds:schemaRef ds:uri="d945a82b-6d35-45f8-886f-20fe9070612b"/>
    <ds:schemaRef ds:uri="http://purl.org/dc/dcmitype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254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Lucas-Rancourt, Nicholas</dc:creator>
  <cp:lastModifiedBy>Natalie Gibb</cp:lastModifiedBy>
  <cp:revision>17</cp:revision>
  <dcterms:created xsi:type="dcterms:W3CDTF">2023-06-09T18:18:25Z</dcterms:created>
  <dcterms:modified xsi:type="dcterms:W3CDTF">2023-11-20T15:04:51Z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0x010100CC15349D9A0C47458D0FC5F9A35713C4</vt:lpwstr>
  </property>
</Properties>
</file>