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6" r:id="rId6"/>
    <p:sldId id="261" r:id="rId7"/>
    <p:sldId id="257" r:id="rId8"/>
    <p:sldId id="263" r:id="rId9"/>
    <p:sldId id="264" r:id="rId10"/>
    <p:sldId id="259"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32" autoAdjust="0"/>
    <p:restoredTop sz="94660"/>
  </p:normalViewPr>
  <p:slideViewPr>
    <p:cSldViewPr snapToGrid="0">
      <p:cViewPr varScale="1">
        <p:scale>
          <a:sx n="56" d="100"/>
          <a:sy n="56" d="100"/>
        </p:scale>
        <p:origin x="7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236B-D534-A9C4-0EAE-A8E5AB98A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DE93E-85BB-5380-BF34-DD8A689350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870E5-D791-1DCA-1467-8DD15A72B61B}"/>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978571C8-9500-6333-58B3-F8726049F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AB586-EC9E-0E40-1395-B388B0EA6F44}"/>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228466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CA7F-B5C6-64EF-9A36-EAEF5FDCD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B9AB83-C77E-15BC-CD35-D212DB15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036B9-9D30-D2E1-64A1-E01D52092F74}"/>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F6063D06-E1B3-B0DA-1070-C50B1047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1C5B1-B5A4-45B4-ACBD-6D8BCDB3B863}"/>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399056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D5673-14DE-7CD1-87EF-83A104BA5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654703-4790-0A09-8CE2-AFEF73FF7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B6D44-8FF7-50AC-7954-BBC8E609C68B}"/>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5901E51F-3C33-EF5F-233A-5C85EB39A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DD23F-FD32-8D8C-2612-024DC8BFD67C}"/>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232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1879-357E-5D8F-D1B6-75AB101E7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D536A-FBCC-85E8-0972-0B1FA168DC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B14A-F39B-F892-F76D-7FC426C6CBC7}"/>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830EF2D0-08EE-F843-D970-2B84F8A7B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33CC3-A6AC-0483-EA44-DD53019F979B}"/>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72245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DA1-0C41-9F8C-6A42-010745A7A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C3BEDF-A475-3776-68C0-B6E625106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70846-EA0E-7FA9-431B-09C46A4F30AB}"/>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FC7471B9-6CF8-D654-3FC3-4554768AE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98D7-30E8-57D2-A469-2DBAD3435869}"/>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17687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273E-5E27-0754-E0FE-E2F960984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9FF97-6BBB-2823-76BA-3BCEECE25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A8EC2-889D-6261-A3B2-3E26A1C7EA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C699C-5A3A-F4FF-DF39-50BE74D454A6}"/>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6" name="Footer Placeholder 5">
            <a:extLst>
              <a:ext uri="{FF2B5EF4-FFF2-40B4-BE49-F238E27FC236}">
                <a16:creationId xmlns:a16="http://schemas.microsoft.com/office/drawing/2014/main" id="{81D1AA01-685D-C6CD-5B86-4CA9AF584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59F48-97C2-B0ED-9F5A-227990FA282A}"/>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72883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AC95-C545-6479-6E81-8CD1C9216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1E127-0FED-3751-120F-890BD9943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F6FB5-D97F-A331-E086-AE98F95E5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710DDF-CB45-F874-1359-CF7336A24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41B1F-FD15-234A-A83D-EDEE307A5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6D07E-5C66-51B0-4C0E-E237E39A64FE}"/>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8" name="Footer Placeholder 7">
            <a:extLst>
              <a:ext uri="{FF2B5EF4-FFF2-40B4-BE49-F238E27FC236}">
                <a16:creationId xmlns:a16="http://schemas.microsoft.com/office/drawing/2014/main" id="{006862B9-34D3-952C-FE9E-B439F58AB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2194A0-EA88-D593-0AAA-FAEE6C9EE916}"/>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165399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DBAB-B58C-E05C-E4FE-BA68C62D86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A37F1B-73E9-7FF2-D245-497A9FB5CC11}"/>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4" name="Footer Placeholder 3">
            <a:extLst>
              <a:ext uri="{FF2B5EF4-FFF2-40B4-BE49-F238E27FC236}">
                <a16:creationId xmlns:a16="http://schemas.microsoft.com/office/drawing/2014/main" id="{0EA29E91-918A-271A-C74B-2A0D69D3C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62F440-1FBD-C606-6D1D-F373DA17FA1F}"/>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228620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782D5-EEB9-BE4B-4047-82F4A9A97652}"/>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3" name="Footer Placeholder 2">
            <a:extLst>
              <a:ext uri="{FF2B5EF4-FFF2-40B4-BE49-F238E27FC236}">
                <a16:creationId xmlns:a16="http://schemas.microsoft.com/office/drawing/2014/main" id="{FC9F6752-ACF9-9E1F-F380-A83F2B0BD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F1BD0D-9A3C-24FC-A0FD-23057DC284D3}"/>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194637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01BA-5DB0-EC64-45A1-4A52133CE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F3A74-F1D8-9E9C-0FF8-5E789BA77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F3DE56-CDCD-0D8F-FB0E-0BF91B69D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5F087-FACF-72ED-09BC-7EBFF86E35CD}"/>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6" name="Footer Placeholder 5">
            <a:extLst>
              <a:ext uri="{FF2B5EF4-FFF2-40B4-BE49-F238E27FC236}">
                <a16:creationId xmlns:a16="http://schemas.microsoft.com/office/drawing/2014/main" id="{D8D1A5FF-589F-28E2-B9E5-6D8F08245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BAA06-CA41-F31C-7B2B-6D8EBF24851E}"/>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13231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44AD-80A3-F44E-9AA5-7309F5F0D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738D3B-859E-652E-FE36-1442EB0DF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E80A1F-E070-8D0E-9285-76E202DC5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C0643-3E1F-018B-80C1-EA62C2239281}"/>
              </a:ext>
            </a:extLst>
          </p:cNvPr>
          <p:cNvSpPr>
            <a:spLocks noGrp="1"/>
          </p:cNvSpPr>
          <p:nvPr>
            <p:ph type="dt" sz="half" idx="10"/>
          </p:nvPr>
        </p:nvSpPr>
        <p:spPr/>
        <p:txBody>
          <a:bodyPr/>
          <a:lstStyle/>
          <a:p>
            <a:fld id="{3CAAC2E5-95C2-4619-89DC-4FE86D414CFB}" type="datetimeFigureOut">
              <a:rPr lang="en-US" smtClean="0"/>
              <a:t>11/20/2023</a:t>
            </a:fld>
            <a:endParaRPr lang="en-US"/>
          </a:p>
        </p:txBody>
      </p:sp>
      <p:sp>
        <p:nvSpPr>
          <p:cNvPr id="6" name="Footer Placeholder 5">
            <a:extLst>
              <a:ext uri="{FF2B5EF4-FFF2-40B4-BE49-F238E27FC236}">
                <a16:creationId xmlns:a16="http://schemas.microsoft.com/office/drawing/2014/main" id="{41AC5923-91A2-3E5B-9826-6AE2EC44E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47AA9-D4AA-6AD1-FA8B-9C017C89F678}"/>
              </a:ext>
            </a:extLst>
          </p:cNvPr>
          <p:cNvSpPr>
            <a:spLocks noGrp="1"/>
          </p:cNvSpPr>
          <p:nvPr>
            <p:ph type="sldNum" sz="quarter" idx="12"/>
          </p:nvPr>
        </p:nvSpPr>
        <p:spPr/>
        <p:txBody>
          <a:bodyPr/>
          <a:lstStyle/>
          <a:p>
            <a:fld id="{56C1914F-7C33-4349-ADD4-E2EC39940EFA}" type="slidenum">
              <a:rPr lang="en-US" smtClean="0"/>
              <a:t>‹#›</a:t>
            </a:fld>
            <a:endParaRPr lang="en-US"/>
          </a:p>
        </p:txBody>
      </p:sp>
    </p:spTree>
    <p:extLst>
      <p:ext uri="{BB962C8B-B14F-4D97-AF65-F5344CB8AC3E}">
        <p14:creationId xmlns:p14="http://schemas.microsoft.com/office/powerpoint/2010/main" val="332542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67F27-5B0D-58B6-A244-1BFD008DE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AC603-CBE5-FF20-A7A6-C24BEEB92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093AF-903E-1690-8253-328F6E6F0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AC2E5-95C2-4619-89DC-4FE86D414CFB}" type="datetimeFigureOut">
              <a:rPr lang="en-US" smtClean="0"/>
              <a:t>11/20/2023</a:t>
            </a:fld>
            <a:endParaRPr lang="en-US"/>
          </a:p>
        </p:txBody>
      </p:sp>
      <p:sp>
        <p:nvSpPr>
          <p:cNvPr id="5" name="Footer Placeholder 4">
            <a:extLst>
              <a:ext uri="{FF2B5EF4-FFF2-40B4-BE49-F238E27FC236}">
                <a16:creationId xmlns:a16="http://schemas.microsoft.com/office/drawing/2014/main" id="{638C82DB-EF17-E35D-2F61-6EA10F5FE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92582-22DF-24DB-7B38-73C26E386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1914F-7C33-4349-ADD4-E2EC39940EFA}" type="slidenum">
              <a:rPr lang="en-US" smtClean="0"/>
              <a:t>‹#›</a:t>
            </a:fld>
            <a:endParaRPr lang="en-US"/>
          </a:p>
        </p:txBody>
      </p:sp>
    </p:spTree>
    <p:extLst>
      <p:ext uri="{BB962C8B-B14F-4D97-AF65-F5344CB8AC3E}">
        <p14:creationId xmlns:p14="http://schemas.microsoft.com/office/powerpoint/2010/main" val="253749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7A2B8E-A021-4487-9BF6-069FF8C55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3510"/>
            <a:ext cx="12192000" cy="26544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A9040-9051-3A00-01FC-27C388AA79C7}"/>
              </a:ext>
            </a:extLst>
          </p:cNvPr>
          <p:cNvSpPr>
            <a:spLocks noGrp="1"/>
          </p:cNvSpPr>
          <p:nvPr>
            <p:ph type="ctrTitle"/>
          </p:nvPr>
        </p:nvSpPr>
        <p:spPr>
          <a:xfrm>
            <a:off x="841248" y="4416915"/>
            <a:ext cx="10506456" cy="2074320"/>
          </a:xfrm>
        </p:spPr>
        <p:txBody>
          <a:bodyPr>
            <a:normAutofit fontScale="90000"/>
          </a:bodyPr>
          <a:lstStyle/>
          <a:p>
            <a:r>
              <a:rPr lang="en-US" sz="7200" dirty="0" err="1">
                <a:solidFill>
                  <a:schemeClr val="bg1"/>
                </a:solidFill>
              </a:rPr>
              <a:t>Classez</a:t>
            </a:r>
            <a:r>
              <a:rPr lang="en-US" sz="7200" dirty="0">
                <a:solidFill>
                  <a:schemeClr val="bg1"/>
                </a:solidFill>
              </a:rPr>
              <a:t> </a:t>
            </a:r>
            <a:r>
              <a:rPr lang="en-US" sz="7200" dirty="0" err="1">
                <a:solidFill>
                  <a:schemeClr val="bg1"/>
                </a:solidFill>
              </a:rPr>
              <a:t>ces</a:t>
            </a:r>
            <a:r>
              <a:rPr lang="en-US" sz="7200" dirty="0">
                <a:solidFill>
                  <a:schemeClr val="bg1"/>
                </a:solidFill>
              </a:rPr>
              <a:t> trois diapositives de la </a:t>
            </a:r>
            <a:r>
              <a:rPr lang="en-US" sz="7200" dirty="0" err="1">
                <a:solidFill>
                  <a:schemeClr val="bg1"/>
                </a:solidFill>
              </a:rPr>
              <a:t>meilleure</a:t>
            </a:r>
            <a:r>
              <a:rPr lang="en-US" sz="7200" dirty="0">
                <a:solidFill>
                  <a:schemeClr val="bg1"/>
                </a:solidFill>
              </a:rPr>
              <a:t> à la </a:t>
            </a:r>
            <a:r>
              <a:rPr lang="en-US" sz="7200" dirty="0" err="1">
                <a:solidFill>
                  <a:schemeClr val="bg1"/>
                </a:solidFill>
              </a:rPr>
              <a:t>pire</a:t>
            </a:r>
            <a:r>
              <a:rPr lang="en-US" sz="7200">
                <a:solidFill>
                  <a:schemeClr val="bg1"/>
                </a:solidFill>
              </a:rPr>
              <a:t>.</a:t>
            </a:r>
            <a:endParaRPr lang="en-US" sz="7200" dirty="0">
              <a:solidFill>
                <a:schemeClr val="bg1"/>
              </a:solidFill>
            </a:endParaRPr>
          </a:p>
        </p:txBody>
      </p:sp>
      <p:pic>
        <p:nvPicPr>
          <p:cNvPr id="4" name="Image 3">
            <a:extLst>
              <a:ext uri="{FF2B5EF4-FFF2-40B4-BE49-F238E27FC236}">
                <a16:creationId xmlns:a16="http://schemas.microsoft.com/office/drawing/2014/main" id="{2040BBD0-C11E-CAAB-2EA7-70B4F6D4039B}"/>
              </a:ext>
            </a:extLst>
          </p:cNvPr>
          <p:cNvPicPr>
            <a:picLocks noChangeAspect="1"/>
          </p:cNvPicPr>
          <p:nvPr/>
        </p:nvPicPr>
        <p:blipFill>
          <a:blip r:embed="rId2"/>
          <a:stretch>
            <a:fillRect/>
          </a:stretch>
        </p:blipFill>
        <p:spPr>
          <a:xfrm>
            <a:off x="693132" y="1096231"/>
            <a:ext cx="3064753" cy="1691337"/>
          </a:xfrm>
          <a:prstGeom prst="rect">
            <a:avLst/>
          </a:prstGeom>
        </p:spPr>
      </p:pic>
      <p:pic>
        <p:nvPicPr>
          <p:cNvPr id="6" name="Image 5">
            <a:extLst>
              <a:ext uri="{FF2B5EF4-FFF2-40B4-BE49-F238E27FC236}">
                <a16:creationId xmlns:a16="http://schemas.microsoft.com/office/drawing/2014/main" id="{2D2A67AD-E826-C4BC-3E31-7538A846277A}"/>
              </a:ext>
            </a:extLst>
          </p:cNvPr>
          <p:cNvPicPr>
            <a:picLocks noChangeAspect="1"/>
          </p:cNvPicPr>
          <p:nvPr/>
        </p:nvPicPr>
        <p:blipFill>
          <a:blip r:embed="rId3"/>
          <a:stretch>
            <a:fillRect/>
          </a:stretch>
        </p:blipFill>
        <p:spPr>
          <a:xfrm>
            <a:off x="4380307" y="1126002"/>
            <a:ext cx="3059897" cy="1691336"/>
          </a:xfrm>
          <a:prstGeom prst="rect">
            <a:avLst/>
          </a:prstGeom>
        </p:spPr>
      </p:pic>
      <p:pic>
        <p:nvPicPr>
          <p:cNvPr id="9" name="Image 8">
            <a:extLst>
              <a:ext uri="{FF2B5EF4-FFF2-40B4-BE49-F238E27FC236}">
                <a16:creationId xmlns:a16="http://schemas.microsoft.com/office/drawing/2014/main" id="{91728122-251B-F72D-8B0D-1296898255E2}"/>
              </a:ext>
            </a:extLst>
          </p:cNvPr>
          <p:cNvPicPr>
            <a:picLocks noChangeAspect="1"/>
          </p:cNvPicPr>
          <p:nvPr/>
        </p:nvPicPr>
        <p:blipFill>
          <a:blip r:embed="rId4"/>
          <a:stretch>
            <a:fillRect/>
          </a:stretch>
        </p:blipFill>
        <p:spPr>
          <a:xfrm>
            <a:off x="8062626" y="1066463"/>
            <a:ext cx="3133145" cy="1750875"/>
          </a:xfrm>
          <a:prstGeom prst="rect">
            <a:avLst/>
          </a:prstGeom>
        </p:spPr>
      </p:pic>
    </p:spTree>
    <p:extLst>
      <p:ext uri="{BB962C8B-B14F-4D97-AF65-F5344CB8AC3E}">
        <p14:creationId xmlns:p14="http://schemas.microsoft.com/office/powerpoint/2010/main" val="122159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E60CF25F-1977-AA6B-CE66-3ED70684C6F9}"/>
              </a:ext>
            </a:extLst>
          </p:cNvPr>
          <p:cNvPicPr>
            <a:picLocks noChangeAspect="1"/>
          </p:cNvPicPr>
          <p:nvPr/>
        </p:nvPicPr>
        <p:blipFill rotWithShape="1">
          <a:blip r:embed="rId2">
            <a:extLst>
              <a:ext uri="{28A0092B-C50C-407E-A947-70E740481C1C}">
                <a14:useLocalDpi xmlns:a14="http://schemas.microsoft.com/office/drawing/2010/main" val="0"/>
              </a:ext>
            </a:extLst>
          </a:blip>
          <a:srcRect b="16490"/>
          <a:stretch/>
        </p:blipFill>
        <p:spPr>
          <a:xfrm>
            <a:off x="0" y="0"/>
            <a:ext cx="12192000" cy="6858000"/>
          </a:xfrm>
          <a:prstGeom prst="rect">
            <a:avLst/>
          </a:prstGeom>
        </p:spPr>
      </p:pic>
      <p:cxnSp>
        <p:nvCxnSpPr>
          <p:cNvPr id="8" name="Straight Arrow Connector 7">
            <a:extLst>
              <a:ext uri="{FF2B5EF4-FFF2-40B4-BE49-F238E27FC236}">
                <a16:creationId xmlns:a16="http://schemas.microsoft.com/office/drawing/2014/main" id="{B1841023-8156-E0DC-5354-3204848019B2}"/>
              </a:ext>
            </a:extLst>
          </p:cNvPr>
          <p:cNvCxnSpPr>
            <a:cxnSpLocks/>
          </p:cNvCxnSpPr>
          <p:nvPr/>
        </p:nvCxnSpPr>
        <p:spPr>
          <a:xfrm>
            <a:off x="5657222" y="1409700"/>
            <a:ext cx="100483" cy="23031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CB17B4-756E-5C33-BBC1-1C1EDABF1076}"/>
              </a:ext>
            </a:extLst>
          </p:cNvPr>
          <p:cNvCxnSpPr>
            <a:cxnSpLocks/>
          </p:cNvCxnSpPr>
          <p:nvPr/>
        </p:nvCxnSpPr>
        <p:spPr>
          <a:xfrm>
            <a:off x="5657222" y="2090057"/>
            <a:ext cx="3074796" cy="11455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16DE63BB-F1B0-2E81-23F6-7954DD6F8FC2}"/>
              </a:ext>
            </a:extLst>
          </p:cNvPr>
          <p:cNvSpPr>
            <a:spLocks noGrp="1"/>
          </p:cNvSpPr>
          <p:nvPr>
            <p:ph type="title" idx="4294967295"/>
          </p:nvPr>
        </p:nvSpPr>
        <p:spPr>
          <a:xfrm>
            <a:off x="0" y="0"/>
            <a:ext cx="12192000" cy="1409700"/>
          </a:xfrm>
          <a:prstGeom prst="rect">
            <a:avLst/>
          </a:prstGeom>
          <a:solidFill>
            <a:schemeClr val="bg1">
              <a:alpha val="61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Une zone tampon </a:t>
            </a:r>
            <a:r>
              <a:rPr kumimoji="0" lang="en-US" sz="4400" b="0" i="0" u="none" strike="noStrike" kern="1200" cap="none" spc="0" normalizeH="0" baseline="0" noProof="0" dirty="0" err="1">
                <a:ln>
                  <a:noFill/>
                </a:ln>
                <a:solidFill>
                  <a:schemeClr val="tx1"/>
                </a:solidFill>
                <a:effectLst/>
                <a:uLnTx/>
                <a:uFillTx/>
                <a:latin typeface="+mn-lt"/>
                <a:ea typeface="+mn-ea"/>
                <a:cs typeface="+mn-cs"/>
              </a:rPr>
              <a:t>protège</a:t>
            </a:r>
            <a:r>
              <a:rPr kumimoji="0" lang="en-US" sz="4400" b="0" i="0" u="none" strike="noStrike" kern="1200" cap="none" spc="0" normalizeH="0" baseline="0" noProof="0" dirty="0">
                <a:ln>
                  <a:noFill/>
                </a:ln>
                <a:solidFill>
                  <a:schemeClr val="tx1"/>
                </a:solidFill>
                <a:effectLst/>
                <a:uLnTx/>
                <a:uFillTx/>
                <a:latin typeface="+mn-lt"/>
                <a:ea typeface="+mn-ea"/>
                <a:cs typeface="+mn-cs"/>
              </a:rPr>
              <a:t> la </a:t>
            </a:r>
            <a:r>
              <a:rPr kumimoji="0" lang="en-US" sz="4400" b="0" i="0" u="none" strike="noStrike" kern="1200" cap="none" spc="0" normalizeH="0" baseline="0" noProof="0" dirty="0" err="1">
                <a:ln>
                  <a:noFill/>
                </a:ln>
                <a:solidFill>
                  <a:schemeClr val="tx1"/>
                </a:solidFill>
                <a:effectLst/>
                <a:uLnTx/>
                <a:uFillTx/>
                <a:latin typeface="+mn-lt"/>
                <a:ea typeface="+mn-ea"/>
                <a:cs typeface="+mn-cs"/>
              </a:rPr>
              <a:t>qualité</a:t>
            </a:r>
            <a:r>
              <a:rPr kumimoji="0" lang="en-US" sz="4400" b="0" i="0" u="none" strike="noStrike" kern="1200" cap="none" spc="0" normalizeH="0" baseline="0" noProof="0" dirty="0">
                <a:ln>
                  <a:noFill/>
                </a:ln>
                <a:solidFill>
                  <a:schemeClr val="tx1"/>
                </a:solidFill>
                <a:effectLst/>
                <a:uLnTx/>
                <a:uFillTx/>
                <a:latin typeface="+mn-lt"/>
                <a:ea typeface="+mn-ea"/>
                <a:cs typeface="+mn-cs"/>
              </a:rPr>
              <a:t> du sol, de </a:t>
            </a:r>
            <a:r>
              <a:rPr kumimoji="0" lang="en-US" sz="4400" b="0" i="0" u="none" strike="noStrike" kern="1200" cap="none" spc="0" normalizeH="0" baseline="0" noProof="0" dirty="0" err="1">
                <a:ln>
                  <a:noFill/>
                </a:ln>
                <a:solidFill>
                  <a:schemeClr val="tx1"/>
                </a:solidFill>
                <a:effectLst/>
                <a:uLnTx/>
                <a:uFillTx/>
                <a:latin typeface="+mn-lt"/>
                <a:ea typeface="+mn-ea"/>
                <a:cs typeface="+mn-cs"/>
              </a:rPr>
              <a:t>l’air</a:t>
            </a:r>
            <a:r>
              <a:rPr kumimoji="0" lang="en-US" sz="4400" b="0" i="0" u="none" strike="noStrike" kern="1200" cap="none" spc="0" normalizeH="0" baseline="0" noProof="0" dirty="0">
                <a:ln>
                  <a:noFill/>
                </a:ln>
                <a:solidFill>
                  <a:schemeClr val="tx1"/>
                </a:solidFill>
                <a:effectLst/>
                <a:uLnTx/>
                <a:uFillTx/>
                <a:latin typeface="+mn-lt"/>
                <a:ea typeface="+mn-ea"/>
                <a:cs typeface="+mn-cs"/>
              </a:rPr>
              <a:t> et de </a:t>
            </a:r>
            <a:r>
              <a:rPr kumimoji="0" lang="en-US" sz="4400" b="0" i="0" u="none" strike="noStrike" kern="1200" cap="none" spc="0" normalizeH="0" baseline="0" noProof="0" dirty="0" err="1">
                <a:ln>
                  <a:noFill/>
                </a:ln>
                <a:solidFill>
                  <a:schemeClr val="tx1"/>
                </a:solidFill>
                <a:effectLst/>
                <a:uLnTx/>
                <a:uFillTx/>
                <a:latin typeface="+mn-lt"/>
                <a:ea typeface="+mn-ea"/>
                <a:cs typeface="+mn-cs"/>
              </a:rPr>
              <a:t>l’eau</a:t>
            </a:r>
            <a:r>
              <a:rPr kumimoji="0" lang="en-US" sz="44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98870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DDBF-667A-4868-8DE3-B068003669C8}"/>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sz="2800" kern="1200" dirty="0">
                <a:solidFill>
                  <a:schemeClr val="tx1"/>
                </a:solidFill>
                <a:latin typeface="+mj-lt"/>
                <a:ea typeface="+mj-ea"/>
                <a:cs typeface="+mj-cs"/>
              </a:rPr>
              <a:t>Les zones tampons </a:t>
            </a:r>
            <a:r>
              <a:rPr lang="en-US" sz="2800" kern="1200" dirty="0" err="1">
                <a:solidFill>
                  <a:schemeClr val="tx1"/>
                </a:solidFill>
                <a:latin typeface="+mj-lt"/>
                <a:ea typeface="+mj-ea"/>
                <a:cs typeface="+mj-cs"/>
              </a:rPr>
              <a:t>sont</a:t>
            </a:r>
            <a:r>
              <a:rPr lang="en-US" sz="2800" kern="1200" dirty="0">
                <a:solidFill>
                  <a:schemeClr val="tx1"/>
                </a:solidFill>
                <a:latin typeface="+mj-lt"/>
                <a:ea typeface="+mj-ea"/>
                <a:cs typeface="+mj-cs"/>
              </a:rPr>
              <a:t> très </a:t>
            </a:r>
            <a:r>
              <a:rPr lang="en-US" sz="2800" kern="1200" dirty="0" err="1">
                <a:solidFill>
                  <a:schemeClr val="tx1"/>
                </a:solidFill>
                <a:latin typeface="+mj-lt"/>
                <a:ea typeface="+mj-ea"/>
                <a:cs typeface="+mj-cs"/>
              </a:rPr>
              <a:t>importantes</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comme</a:t>
            </a:r>
            <a:r>
              <a:rPr lang="en-US" sz="2800" kern="1200" dirty="0">
                <a:solidFill>
                  <a:schemeClr val="tx1"/>
                </a:solidFill>
                <a:latin typeface="+mj-lt"/>
                <a:ea typeface="+mj-ea"/>
                <a:cs typeface="+mj-cs"/>
              </a:rPr>
              <a:t> habitat pour </a:t>
            </a:r>
            <a:r>
              <a:rPr lang="en-US" sz="2800" kern="1200" dirty="0" err="1">
                <a:solidFill>
                  <a:schemeClr val="tx1"/>
                </a:solidFill>
                <a:latin typeface="+mj-lt"/>
                <a:ea typeface="+mj-ea"/>
                <a:cs typeface="+mj-cs"/>
              </a:rPr>
              <a:t>plusieurs</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espèces</a:t>
            </a:r>
            <a:r>
              <a:rPr lang="en-US" sz="2800" kern="1200" dirty="0">
                <a:solidFill>
                  <a:schemeClr val="tx1"/>
                </a:solidFill>
                <a:latin typeface="+mj-lt"/>
                <a:ea typeface="+mj-ea"/>
                <a:cs typeface="+mj-cs"/>
              </a:rPr>
              <a:t> de la </a:t>
            </a:r>
            <a:r>
              <a:rPr lang="en-US" sz="2800" kern="1200" dirty="0" err="1">
                <a:solidFill>
                  <a:schemeClr val="tx1"/>
                </a:solidFill>
                <a:latin typeface="+mj-lt"/>
                <a:ea typeface="+mj-ea"/>
                <a:cs typeface="+mj-cs"/>
              </a:rPr>
              <a:t>faune</a:t>
            </a:r>
            <a:r>
              <a:rPr lang="en-US" sz="2800" kern="1200" dirty="0">
                <a:solidFill>
                  <a:schemeClr val="tx1"/>
                </a:solidFill>
                <a:latin typeface="+mj-lt"/>
                <a:ea typeface="+mj-ea"/>
                <a:cs typeface="+mj-cs"/>
              </a:rPr>
              <a:t>.</a:t>
            </a:r>
          </a:p>
        </p:txBody>
      </p:sp>
      <p:sp>
        <p:nvSpPr>
          <p:cNvPr id="53" name="Freeform: Shape 5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arrow&#10;&#10;Description automatically generated">
            <a:extLst>
              <a:ext uri="{FF2B5EF4-FFF2-40B4-BE49-F238E27FC236}">
                <a16:creationId xmlns:a16="http://schemas.microsoft.com/office/drawing/2014/main" id="{AD80811E-9D20-6633-0B1E-08AA4D1C9E32}"/>
              </a:ext>
            </a:extLst>
          </p:cNvPr>
          <p:cNvPicPr>
            <a:picLocks noChangeAspect="1"/>
          </p:cNvPicPr>
          <p:nvPr/>
        </p:nvPicPr>
        <p:blipFill rotWithShape="1">
          <a:blip r:embed="rId2">
            <a:extLst>
              <a:ext uri="{28A0092B-C50C-407E-A947-70E740481C1C}">
                <a14:useLocalDpi xmlns:a14="http://schemas.microsoft.com/office/drawing/2010/main" val="0"/>
              </a:ext>
            </a:extLst>
          </a:blip>
          <a:srcRect t="7351" r="-17" b="663"/>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Picture 6" descr="A bird standing on the ground&#10;&#10;Description automatically generated with medium confidence">
            <a:extLst>
              <a:ext uri="{FF2B5EF4-FFF2-40B4-BE49-F238E27FC236}">
                <a16:creationId xmlns:a16="http://schemas.microsoft.com/office/drawing/2014/main" id="{2AF1F4AF-DA50-BE8A-DE2B-BDA8EC6F5F10}"/>
              </a:ext>
            </a:extLst>
          </p:cNvPr>
          <p:cNvPicPr>
            <a:picLocks noChangeAspect="1"/>
          </p:cNvPicPr>
          <p:nvPr/>
        </p:nvPicPr>
        <p:blipFill rotWithShape="1">
          <a:blip r:embed="rId3">
            <a:extLst>
              <a:ext uri="{28A0092B-C50C-407E-A947-70E740481C1C}">
                <a14:useLocalDpi xmlns:a14="http://schemas.microsoft.com/office/drawing/2010/main" val="0"/>
              </a:ext>
            </a:extLst>
          </a:blip>
          <a:srcRect l="35449" r="3" b="3"/>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57" name="Oval 5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small bird on a branch&#10;&#10;Description automatically generated with low confidence">
            <a:extLst>
              <a:ext uri="{FF2B5EF4-FFF2-40B4-BE49-F238E27FC236}">
                <a16:creationId xmlns:a16="http://schemas.microsoft.com/office/drawing/2014/main" id="{8237A63E-A091-4863-DC18-D7C38310F687}"/>
              </a:ext>
            </a:extLst>
          </p:cNvPr>
          <p:cNvPicPr>
            <a:picLocks noChangeAspect="1"/>
          </p:cNvPicPr>
          <p:nvPr/>
        </p:nvPicPr>
        <p:blipFill rotWithShape="1">
          <a:blip r:embed="rId4">
            <a:extLst>
              <a:ext uri="{28A0092B-C50C-407E-A947-70E740481C1C}">
                <a14:useLocalDpi xmlns:a14="http://schemas.microsoft.com/office/drawing/2010/main" val="0"/>
              </a:ext>
            </a:extLst>
          </a:blip>
          <a:srcRect l="3545" r="29704"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9" name="Freeform: Shape 5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colorful bird walking on grass&#10;&#10;Description automatically generated with low confidence">
            <a:extLst>
              <a:ext uri="{FF2B5EF4-FFF2-40B4-BE49-F238E27FC236}">
                <a16:creationId xmlns:a16="http://schemas.microsoft.com/office/drawing/2014/main" id="{7928AF20-664B-C596-62D0-80A307AEB760}"/>
              </a:ext>
            </a:extLst>
          </p:cNvPr>
          <p:cNvPicPr>
            <a:picLocks noChangeAspect="1"/>
          </p:cNvPicPr>
          <p:nvPr/>
        </p:nvPicPr>
        <p:blipFill rotWithShape="1">
          <a:blip r:embed="rId5">
            <a:extLst>
              <a:ext uri="{28A0092B-C50C-407E-A947-70E740481C1C}">
                <a14:useLocalDpi xmlns:a14="http://schemas.microsoft.com/office/drawing/2010/main" val="0"/>
              </a:ext>
            </a:extLst>
          </a:blip>
          <a:srcRect l="24709" r="11693" b="4"/>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61" name="Freeform: Shape 6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 up of a bug&#10;&#10;Description automatically generated with low confidence">
            <a:extLst>
              <a:ext uri="{FF2B5EF4-FFF2-40B4-BE49-F238E27FC236}">
                <a16:creationId xmlns:a16="http://schemas.microsoft.com/office/drawing/2014/main" id="{4EDCACB7-8BCF-97E9-531D-2DBC4360C6FF}"/>
              </a:ext>
            </a:extLst>
          </p:cNvPr>
          <p:cNvPicPr>
            <a:picLocks noChangeAspect="1"/>
          </p:cNvPicPr>
          <p:nvPr/>
        </p:nvPicPr>
        <p:blipFill rotWithShape="1">
          <a:blip r:embed="rId6">
            <a:extLst>
              <a:ext uri="{28A0092B-C50C-407E-A947-70E740481C1C}">
                <a14:useLocalDpi xmlns:a14="http://schemas.microsoft.com/office/drawing/2010/main" val="0"/>
              </a:ext>
            </a:extLst>
          </a:blip>
          <a:srcRect l="9714" r="22780" b="-2"/>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89702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421EA-5DDB-94DE-CCD9-3BAACCC430BD}"/>
              </a:ext>
            </a:extLst>
          </p:cNvPr>
          <p:cNvSpPr>
            <a:spLocks noGrp="1"/>
          </p:cNvSpPr>
          <p:nvPr>
            <p:ph type="title"/>
          </p:nvPr>
        </p:nvSpPr>
        <p:spPr>
          <a:xfrm>
            <a:off x="640080" y="325369"/>
            <a:ext cx="4368602" cy="1956841"/>
          </a:xfrm>
        </p:spPr>
        <p:txBody>
          <a:bodyPr anchor="b">
            <a:normAutofit/>
          </a:bodyPr>
          <a:lstStyle/>
          <a:p>
            <a:r>
              <a:rPr lang="en-US" sz="5400" dirty="0"/>
              <a:t>Les zones tampons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D92650-AF71-D46C-D7A4-7E03A6C15537}"/>
              </a:ext>
            </a:extLst>
          </p:cNvPr>
          <p:cNvSpPr>
            <a:spLocks noGrp="1"/>
          </p:cNvSpPr>
          <p:nvPr>
            <p:ph idx="1"/>
          </p:nvPr>
        </p:nvSpPr>
        <p:spPr>
          <a:xfrm>
            <a:off x="640080" y="2872899"/>
            <a:ext cx="4243589" cy="3320668"/>
          </a:xfrm>
        </p:spPr>
        <p:txBody>
          <a:bodyPr>
            <a:normAutofit/>
          </a:bodyPr>
          <a:lstStyle/>
          <a:p>
            <a:r>
              <a:rPr lang="fr-CA" sz="1000" dirty="0"/>
              <a:t>Les objectifs d'une zone tampon peuvent être mis en place pour soutenir la protection de l'environnement, pour protéger des zones résidentielles et d'activités commerciales</a:t>
            </a:r>
          </a:p>
          <a:p>
            <a:r>
              <a:rPr lang="fr-CA" sz="1000" dirty="0"/>
              <a:t>Les zones tampons sont surtout utilisées en agriculture. </a:t>
            </a:r>
          </a:p>
          <a:p>
            <a:r>
              <a:rPr lang="fr-CA" sz="1000" dirty="0"/>
              <a:t>Les zones tampons renferment les sédiments et améliorent la filtration des nutriments et des pesticides en ralentissant l’écoulement de la surface aux cours d’eau.</a:t>
            </a:r>
          </a:p>
          <a:p>
            <a:r>
              <a:rPr lang="fr-CA" sz="1000" dirty="0"/>
              <a:t>Les racines de la végétation maintiennent les particules du sol ensemble, ce qui réduit l’érosion par le vent et stabilise les berges en protégeant de l’érosion et des glissements de terrain.</a:t>
            </a:r>
          </a:p>
          <a:p>
            <a:r>
              <a:rPr lang="fr-CA" sz="1000" dirty="0"/>
              <a:t>Les zones tampons peuvent avoir différentes sortes de végétation, de l’herbe à al combination d’herbe, d’arbres et d’arbustes. Les zones avec de la végétation diverse offre une protection des nutriments et des pesticides  et permet une plus grande diversité animale et végétale.</a:t>
            </a:r>
          </a:p>
          <a:p>
            <a:r>
              <a:rPr lang="fr-CA" sz="1000" dirty="0"/>
              <a:t>Plusieurs gouvernements financent des programmes de conservation comme les zones tampons pour aider à stabiliser l’environnement.</a:t>
            </a:r>
          </a:p>
          <a:p>
            <a:pPr marL="0" indent="0">
              <a:buNone/>
            </a:pPr>
            <a:r>
              <a:rPr lang="fr-CA" sz="1000" i="1" dirty="0"/>
              <a:t>Source</a:t>
            </a:r>
            <a:r>
              <a:rPr lang="fr-CA" sz="1000" dirty="0"/>
              <a:t>: </a:t>
            </a:r>
            <a:r>
              <a:rPr lang="fr-CA" sz="1000" dirty="0" err="1"/>
              <a:t>Wikipedia</a:t>
            </a:r>
            <a:endParaRPr lang="fr-CA" sz="1000" dirty="0"/>
          </a:p>
        </p:txBody>
      </p:sp>
      <p:pic>
        <p:nvPicPr>
          <p:cNvPr id="4" name="Picture 3">
            <a:extLst>
              <a:ext uri="{FF2B5EF4-FFF2-40B4-BE49-F238E27FC236}">
                <a16:creationId xmlns:a16="http://schemas.microsoft.com/office/drawing/2014/main" id="{BD74E463-B8E5-9FEE-7E5C-10CCD1710D56}"/>
              </a:ext>
            </a:extLst>
          </p:cNvPr>
          <p:cNvPicPr>
            <a:picLocks noChangeAspect="1"/>
          </p:cNvPicPr>
          <p:nvPr/>
        </p:nvPicPr>
        <p:blipFill rotWithShape="1">
          <a:blip r:embed="rId2"/>
          <a:srcRect l="8786" r="347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3592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7A2B8E-A021-4487-9BF6-069FF8C55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3510"/>
            <a:ext cx="12192000" cy="26544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A9040-9051-3A00-01FC-27C388AA79C7}"/>
              </a:ext>
            </a:extLst>
          </p:cNvPr>
          <p:cNvSpPr>
            <a:spLocks noGrp="1"/>
          </p:cNvSpPr>
          <p:nvPr>
            <p:ph type="ctrTitle"/>
          </p:nvPr>
        </p:nvSpPr>
        <p:spPr>
          <a:xfrm>
            <a:off x="841248" y="4416915"/>
            <a:ext cx="10506456" cy="2074320"/>
          </a:xfrm>
        </p:spPr>
        <p:txBody>
          <a:bodyPr>
            <a:normAutofit fontScale="90000"/>
          </a:bodyPr>
          <a:lstStyle/>
          <a:p>
            <a:r>
              <a:rPr lang="en-US" sz="7200" dirty="0" err="1">
                <a:solidFill>
                  <a:schemeClr val="bg1"/>
                </a:solidFill>
              </a:rPr>
              <a:t>Classez</a:t>
            </a:r>
            <a:r>
              <a:rPr lang="en-US" sz="7200" dirty="0">
                <a:solidFill>
                  <a:schemeClr val="bg1"/>
                </a:solidFill>
              </a:rPr>
              <a:t> </a:t>
            </a:r>
            <a:r>
              <a:rPr lang="en-US" sz="7200" dirty="0" err="1">
                <a:solidFill>
                  <a:schemeClr val="bg1"/>
                </a:solidFill>
              </a:rPr>
              <a:t>ces</a:t>
            </a:r>
            <a:r>
              <a:rPr lang="en-US" sz="7200" dirty="0">
                <a:solidFill>
                  <a:schemeClr val="bg1"/>
                </a:solidFill>
              </a:rPr>
              <a:t> trois diapositives de la </a:t>
            </a:r>
            <a:r>
              <a:rPr lang="en-US" sz="7200" dirty="0" err="1">
                <a:solidFill>
                  <a:schemeClr val="bg1"/>
                </a:solidFill>
              </a:rPr>
              <a:t>meilleure</a:t>
            </a:r>
            <a:r>
              <a:rPr lang="en-US" sz="7200" dirty="0">
                <a:solidFill>
                  <a:schemeClr val="bg1"/>
                </a:solidFill>
              </a:rPr>
              <a:t> à la </a:t>
            </a:r>
            <a:r>
              <a:rPr lang="en-US" sz="7200" dirty="0" err="1">
                <a:solidFill>
                  <a:schemeClr val="bg1"/>
                </a:solidFill>
              </a:rPr>
              <a:t>pire</a:t>
            </a:r>
            <a:r>
              <a:rPr lang="en-US" sz="7200" dirty="0">
                <a:solidFill>
                  <a:schemeClr val="bg1"/>
                </a:solidFill>
              </a:rPr>
              <a:t>.</a:t>
            </a:r>
          </a:p>
        </p:txBody>
      </p:sp>
      <p:pic>
        <p:nvPicPr>
          <p:cNvPr id="4" name="Image 3">
            <a:extLst>
              <a:ext uri="{FF2B5EF4-FFF2-40B4-BE49-F238E27FC236}">
                <a16:creationId xmlns:a16="http://schemas.microsoft.com/office/drawing/2014/main" id="{CB6DBB14-562B-D246-94B5-039EAC5D4979}"/>
              </a:ext>
            </a:extLst>
          </p:cNvPr>
          <p:cNvPicPr>
            <a:picLocks noChangeAspect="1"/>
          </p:cNvPicPr>
          <p:nvPr/>
        </p:nvPicPr>
        <p:blipFill>
          <a:blip r:embed="rId2"/>
          <a:stretch>
            <a:fillRect/>
          </a:stretch>
        </p:blipFill>
        <p:spPr>
          <a:xfrm>
            <a:off x="841248" y="1364380"/>
            <a:ext cx="2400508" cy="1356478"/>
          </a:xfrm>
          <a:prstGeom prst="rect">
            <a:avLst/>
          </a:prstGeom>
        </p:spPr>
      </p:pic>
      <p:pic>
        <p:nvPicPr>
          <p:cNvPr id="7" name="Image 6">
            <a:extLst>
              <a:ext uri="{FF2B5EF4-FFF2-40B4-BE49-F238E27FC236}">
                <a16:creationId xmlns:a16="http://schemas.microsoft.com/office/drawing/2014/main" id="{E25823EB-78A3-1B3C-DF40-756B1978477E}"/>
              </a:ext>
            </a:extLst>
          </p:cNvPr>
          <p:cNvPicPr>
            <a:picLocks noChangeAspect="1"/>
          </p:cNvPicPr>
          <p:nvPr/>
        </p:nvPicPr>
        <p:blipFill>
          <a:blip r:embed="rId3"/>
          <a:stretch>
            <a:fillRect/>
          </a:stretch>
        </p:blipFill>
        <p:spPr>
          <a:xfrm>
            <a:off x="4754110" y="1198546"/>
            <a:ext cx="2683780" cy="1522312"/>
          </a:xfrm>
          <a:prstGeom prst="rect">
            <a:avLst/>
          </a:prstGeom>
        </p:spPr>
      </p:pic>
      <p:pic>
        <p:nvPicPr>
          <p:cNvPr id="10" name="Image 9">
            <a:extLst>
              <a:ext uri="{FF2B5EF4-FFF2-40B4-BE49-F238E27FC236}">
                <a16:creationId xmlns:a16="http://schemas.microsoft.com/office/drawing/2014/main" id="{4E6E73D0-FCD9-8735-6DD9-41BDDDF35C3A}"/>
              </a:ext>
            </a:extLst>
          </p:cNvPr>
          <p:cNvPicPr>
            <a:picLocks noChangeAspect="1"/>
          </p:cNvPicPr>
          <p:nvPr/>
        </p:nvPicPr>
        <p:blipFill>
          <a:blip r:embed="rId4"/>
          <a:stretch>
            <a:fillRect/>
          </a:stretch>
        </p:blipFill>
        <p:spPr>
          <a:xfrm>
            <a:off x="8324217" y="1071765"/>
            <a:ext cx="3023487" cy="1669875"/>
          </a:xfrm>
          <a:prstGeom prst="rect">
            <a:avLst/>
          </a:prstGeom>
        </p:spPr>
      </p:pic>
    </p:spTree>
    <p:extLst>
      <p:ext uri="{BB962C8B-B14F-4D97-AF65-F5344CB8AC3E}">
        <p14:creationId xmlns:p14="http://schemas.microsoft.com/office/powerpoint/2010/main" val="25908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4A987-C321-3C82-9B6C-8A7FC8762B61}"/>
              </a:ext>
            </a:extLst>
          </p:cNvPr>
          <p:cNvSpPr>
            <a:spLocks noGrp="1"/>
          </p:cNvSpPr>
          <p:nvPr>
            <p:ph idx="1"/>
          </p:nvPr>
        </p:nvSpPr>
        <p:spPr>
          <a:xfrm>
            <a:off x="7404846" y="1534272"/>
            <a:ext cx="4307541" cy="4351338"/>
          </a:xfrm>
        </p:spPr>
        <p:txBody>
          <a:bodyPr vert="horz" lIns="91440" tIns="45720" rIns="91440" bIns="45720" rtlCol="0" anchor="t">
            <a:normAutofit lnSpcReduction="10000"/>
          </a:bodyPr>
          <a:lstStyle/>
          <a:p>
            <a:pPr marL="0" indent="0">
              <a:buNone/>
            </a:pPr>
            <a:r>
              <a:rPr lang="en-US" sz="6000" dirty="0">
                <a:latin typeface="Calibri Light"/>
                <a:cs typeface="Calibri Light"/>
              </a:rPr>
              <a:t>Le travail non </a:t>
            </a:r>
            <a:r>
              <a:rPr lang="en-US" sz="6000" dirty="0" err="1">
                <a:latin typeface="Calibri Light"/>
                <a:cs typeface="Calibri Light"/>
              </a:rPr>
              <a:t>payé</a:t>
            </a:r>
            <a:r>
              <a:rPr lang="en-US" sz="6000" dirty="0">
                <a:latin typeface="Calibri Light"/>
                <a:cs typeface="Calibri Light"/>
              </a:rPr>
              <a:t> des femmes</a:t>
            </a:r>
            <a:br>
              <a:rPr lang="en-US" dirty="0">
                <a:latin typeface="Calibri Light"/>
                <a:cs typeface="Calibri Light"/>
              </a:rPr>
            </a:br>
            <a:r>
              <a:rPr lang="en-US" sz="3600" dirty="0" err="1">
                <a:latin typeface="Calibri Light"/>
                <a:cs typeface="Calibri Light"/>
              </a:rPr>
              <a:t>permet</a:t>
            </a:r>
            <a:r>
              <a:rPr lang="en-US" sz="3600" dirty="0">
                <a:latin typeface="Calibri Light"/>
                <a:cs typeface="Calibri Light"/>
              </a:rPr>
              <a:t> aux hommes de </a:t>
            </a:r>
            <a:r>
              <a:rPr lang="en-US" sz="3600" dirty="0" err="1">
                <a:latin typeface="Calibri Light"/>
                <a:cs typeface="Calibri Light"/>
              </a:rPr>
              <a:t>travailler</a:t>
            </a:r>
            <a:r>
              <a:rPr lang="en-US" sz="3600" dirty="0">
                <a:latin typeface="Calibri Light"/>
                <a:cs typeface="Calibri Light"/>
              </a:rPr>
              <a:t> plus </a:t>
            </a:r>
            <a:r>
              <a:rPr lang="en-US" sz="3600" dirty="0" err="1">
                <a:latin typeface="Calibri Light"/>
                <a:cs typeface="Calibri Light"/>
              </a:rPr>
              <a:t>longtemps</a:t>
            </a:r>
            <a:r>
              <a:rPr lang="en-US" sz="3600" dirty="0">
                <a:latin typeface="Calibri Light"/>
                <a:cs typeface="Calibri Light"/>
              </a:rPr>
              <a:t> et </a:t>
            </a:r>
            <a:r>
              <a:rPr lang="en-US" sz="3600" dirty="0" err="1">
                <a:latin typeface="Calibri Light"/>
                <a:cs typeface="Calibri Light"/>
              </a:rPr>
              <a:t>gagner</a:t>
            </a:r>
            <a:r>
              <a:rPr lang="en-US" sz="3600" dirty="0">
                <a:latin typeface="Calibri Light"/>
                <a:cs typeface="Calibri Light"/>
              </a:rPr>
              <a:t> plus </a:t>
            </a:r>
            <a:r>
              <a:rPr lang="en-US" sz="3600" dirty="0" err="1">
                <a:latin typeface="Calibri Light"/>
                <a:cs typeface="Calibri Light"/>
              </a:rPr>
              <a:t>d’argent</a:t>
            </a:r>
            <a:r>
              <a:rPr lang="en-US" sz="3600" dirty="0">
                <a:latin typeface="Calibri Light"/>
                <a:cs typeface="Calibri Light"/>
              </a:rPr>
              <a:t>.</a:t>
            </a:r>
            <a:endParaRPr lang="en-US" sz="3600" dirty="0">
              <a:cs typeface="Calibri"/>
            </a:endParaRPr>
          </a:p>
        </p:txBody>
      </p:sp>
      <p:pic>
        <p:nvPicPr>
          <p:cNvPr id="5" name="Picture 4" descr="Icon&#10;&#10;Description automatically generated">
            <a:extLst>
              <a:ext uri="{FF2B5EF4-FFF2-40B4-BE49-F238E27FC236}">
                <a16:creationId xmlns:a16="http://schemas.microsoft.com/office/drawing/2014/main" id="{635CC110-CF4C-B2C8-B754-F85E2C1E2F91}"/>
              </a:ext>
            </a:extLst>
          </p:cNvPr>
          <p:cNvPicPr>
            <a:picLocks noChangeAspect="1"/>
          </p:cNvPicPr>
          <p:nvPr/>
        </p:nvPicPr>
        <p:blipFill rotWithShape="1">
          <a:blip r:embed="rId2">
            <a:extLst>
              <a:ext uri="{28A0092B-C50C-407E-A947-70E740481C1C}">
                <a14:useLocalDpi xmlns:a14="http://schemas.microsoft.com/office/drawing/2010/main" val="0"/>
              </a:ext>
            </a:extLst>
          </a:blip>
          <a:srcRect l="13854" r="10413"/>
          <a:stretch/>
        </p:blipFill>
        <p:spPr>
          <a:xfrm>
            <a:off x="20" y="10"/>
            <a:ext cx="7188573" cy="6857990"/>
          </a:xfrm>
          <a:prstGeom prst="rect">
            <a:avLst/>
          </a:prstGeom>
        </p:spPr>
      </p:pic>
    </p:spTree>
    <p:extLst>
      <p:ext uri="{BB962C8B-B14F-4D97-AF65-F5344CB8AC3E}">
        <p14:creationId xmlns:p14="http://schemas.microsoft.com/office/powerpoint/2010/main" val="19539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A2F71-015F-7F23-19EA-42CD983AA940}"/>
              </a:ext>
            </a:extLst>
          </p:cNvPr>
          <p:cNvSpPr>
            <a:spLocks noGrp="1"/>
          </p:cNvSpPr>
          <p:nvPr>
            <p:ph type="title"/>
          </p:nvPr>
        </p:nvSpPr>
        <p:spPr>
          <a:xfrm>
            <a:off x="1197864" y="891540"/>
            <a:ext cx="4898135" cy="1360340"/>
          </a:xfrm>
        </p:spPr>
        <p:txBody>
          <a:bodyPr>
            <a:normAutofit fontScale="90000"/>
          </a:bodyPr>
          <a:lstStyle/>
          <a:p>
            <a:r>
              <a:rPr lang="en-US" sz="3100" dirty="0"/>
              <a:t>Estimation du travail </a:t>
            </a:r>
            <a:r>
              <a:rPr lang="en-US" sz="3100" dirty="0" err="1"/>
              <a:t>ménager</a:t>
            </a:r>
            <a:r>
              <a:rPr lang="en-US" sz="3100" dirty="0"/>
              <a:t>  non </a:t>
            </a:r>
            <a:r>
              <a:rPr lang="en-US" sz="3100" dirty="0" err="1"/>
              <a:t>rémunéré</a:t>
            </a:r>
            <a:r>
              <a:rPr lang="en-US" sz="3100" dirty="0"/>
              <a:t> au Canada, 2015</a:t>
            </a:r>
          </a:p>
        </p:txBody>
      </p:sp>
      <p:sp>
        <p:nvSpPr>
          <p:cNvPr id="19" name="Rectangle 18">
            <a:extLst>
              <a:ext uri="{FF2B5EF4-FFF2-40B4-BE49-F238E27FC236}">
                <a16:creationId xmlns:a16="http://schemas.microsoft.com/office/drawing/2014/main" id="{14909CA5-C1C9-48C7-8689-4B44A82CC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3642BA-CB44-B033-4918-07DE6A5B71E8}"/>
              </a:ext>
            </a:extLst>
          </p:cNvPr>
          <p:cNvSpPr>
            <a:spLocks noGrp="1"/>
          </p:cNvSpPr>
          <p:nvPr>
            <p:ph idx="1"/>
          </p:nvPr>
        </p:nvSpPr>
        <p:spPr>
          <a:xfrm>
            <a:off x="1197864" y="2412747"/>
            <a:ext cx="4878978" cy="3631436"/>
          </a:xfrm>
        </p:spPr>
        <p:txBody>
          <a:bodyPr>
            <a:normAutofit/>
          </a:bodyPr>
          <a:lstStyle/>
          <a:p>
            <a:pPr marL="0" indent="0">
              <a:buNone/>
            </a:pPr>
            <a:r>
              <a:rPr lang="fr-CA" sz="1600" b="1" dirty="0"/>
              <a:t>Méthodes</a:t>
            </a:r>
          </a:p>
          <a:p>
            <a:r>
              <a:rPr lang="fr-CA" sz="1600" dirty="0"/>
              <a:t>Le sondage a été mené en 2015.</a:t>
            </a:r>
          </a:p>
          <a:p>
            <a:r>
              <a:rPr lang="fr-CA" sz="1600" dirty="0"/>
              <a:t>Le sondage incluait les personnes âgées de 15 ans et plus et vivant dans les 10 provinces.</a:t>
            </a:r>
          </a:p>
          <a:p>
            <a:r>
              <a:rPr lang="fr-CA" sz="1600" dirty="0"/>
              <a:t>Le sondage utilisait une rétrospection de 24 heure dans un journal pour collecter l’information sur la participation d’une personne et son temps dépensé pour une variété d’activités quotidiennes.</a:t>
            </a:r>
          </a:p>
          <a:p>
            <a:r>
              <a:rPr lang="fr-CA" sz="1600" dirty="0"/>
              <a:t>Le sondage a aussi collecté de l’information sur une variété de caractéristiques sociodémographiques</a:t>
            </a:r>
          </a:p>
          <a:p>
            <a:pPr marL="0" indent="0">
              <a:buNone/>
            </a:pPr>
            <a:r>
              <a:rPr lang="fr-CA" sz="1600" i="1" dirty="0"/>
              <a:t>Source</a:t>
            </a:r>
            <a:r>
              <a:rPr lang="fr-CA" sz="1600" dirty="0"/>
              <a:t>: Statistique Canada (2022)</a:t>
            </a:r>
          </a:p>
          <a:p>
            <a:endParaRPr lang="fr-CA" sz="1600" dirty="0"/>
          </a:p>
        </p:txBody>
      </p:sp>
      <p:pic>
        <p:nvPicPr>
          <p:cNvPr id="6" name="Image 5">
            <a:extLst>
              <a:ext uri="{FF2B5EF4-FFF2-40B4-BE49-F238E27FC236}">
                <a16:creationId xmlns:a16="http://schemas.microsoft.com/office/drawing/2014/main" id="{23C594FD-3F9D-DA3B-0712-BEC3C7A5D1DD}"/>
              </a:ext>
            </a:extLst>
          </p:cNvPr>
          <p:cNvPicPr>
            <a:picLocks noChangeAspect="1"/>
          </p:cNvPicPr>
          <p:nvPr/>
        </p:nvPicPr>
        <p:blipFill>
          <a:blip r:embed="rId2"/>
          <a:stretch>
            <a:fillRect/>
          </a:stretch>
        </p:blipFill>
        <p:spPr>
          <a:xfrm>
            <a:off x="6778141" y="708220"/>
            <a:ext cx="4493949" cy="2844485"/>
          </a:xfrm>
          <a:prstGeom prst="rect">
            <a:avLst/>
          </a:prstGeom>
        </p:spPr>
      </p:pic>
      <p:pic>
        <p:nvPicPr>
          <p:cNvPr id="8" name="Image 7">
            <a:extLst>
              <a:ext uri="{FF2B5EF4-FFF2-40B4-BE49-F238E27FC236}">
                <a16:creationId xmlns:a16="http://schemas.microsoft.com/office/drawing/2014/main" id="{A4D5C9BD-9621-E5AB-86E7-DD319CEC39CA}"/>
              </a:ext>
            </a:extLst>
          </p:cNvPr>
          <p:cNvPicPr>
            <a:picLocks noChangeAspect="1"/>
          </p:cNvPicPr>
          <p:nvPr/>
        </p:nvPicPr>
        <p:blipFill>
          <a:blip r:embed="rId3"/>
          <a:stretch>
            <a:fillRect/>
          </a:stretch>
        </p:blipFill>
        <p:spPr>
          <a:xfrm>
            <a:off x="6242261" y="3949343"/>
            <a:ext cx="5227177" cy="2048939"/>
          </a:xfrm>
          <a:prstGeom prst="rect">
            <a:avLst/>
          </a:prstGeom>
        </p:spPr>
      </p:pic>
    </p:spTree>
    <p:extLst>
      <p:ext uri="{BB962C8B-B14F-4D97-AF65-F5344CB8AC3E}">
        <p14:creationId xmlns:p14="http://schemas.microsoft.com/office/powerpoint/2010/main" val="398784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2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C3E0C2-2E56-0F1D-411D-A55F5DD32A56}"/>
              </a:ext>
            </a:extLst>
          </p:cNvPr>
          <p:cNvSpPr>
            <a:spLocks noGrp="1"/>
          </p:cNvSpPr>
          <p:nvPr>
            <p:ph type="title"/>
          </p:nvPr>
        </p:nvSpPr>
        <p:spPr>
          <a:xfrm>
            <a:off x="66675" y="291090"/>
            <a:ext cx="11915775" cy="1166236"/>
          </a:xfrm>
        </p:spPr>
        <p:txBody>
          <a:bodyPr vert="horz" lIns="91440" tIns="45720" rIns="91440" bIns="45720" rtlCol="0" anchor="b">
            <a:normAutofit fontScale="90000"/>
          </a:bodyPr>
          <a:lstStyle/>
          <a:p>
            <a:pPr algn="ctr"/>
            <a:r>
              <a:rPr lang="en-US" kern="1200" dirty="0">
                <a:solidFill>
                  <a:schemeClr val="bg1"/>
                </a:solidFill>
                <a:latin typeface="+mj-lt"/>
                <a:ea typeface="+mj-ea"/>
                <a:cs typeface="+mj-cs"/>
              </a:rPr>
              <a:t>Au Canada, les femmes </a:t>
            </a:r>
            <a:r>
              <a:rPr lang="en-US" kern="1200" dirty="0" err="1">
                <a:solidFill>
                  <a:schemeClr val="bg1"/>
                </a:solidFill>
                <a:latin typeface="+mj-lt"/>
                <a:ea typeface="+mj-ea"/>
                <a:cs typeface="+mj-cs"/>
              </a:rPr>
              <a:t>ont</a:t>
            </a:r>
            <a:r>
              <a:rPr lang="en-US" kern="1200" dirty="0">
                <a:solidFill>
                  <a:schemeClr val="bg1"/>
                </a:solidFill>
                <a:latin typeface="+mj-lt"/>
                <a:ea typeface="+mj-ea"/>
                <a:cs typeface="+mj-cs"/>
              </a:rPr>
              <a:t> encore la </a:t>
            </a:r>
            <a:r>
              <a:rPr lang="en-US" kern="1200" dirty="0" err="1">
                <a:solidFill>
                  <a:schemeClr val="bg1"/>
                </a:solidFill>
                <a:latin typeface="+mj-lt"/>
                <a:ea typeface="+mj-ea"/>
                <a:cs typeface="+mj-cs"/>
              </a:rPr>
              <a:t>majorité</a:t>
            </a:r>
            <a:r>
              <a:rPr lang="en-US" kern="1200" dirty="0">
                <a:solidFill>
                  <a:schemeClr val="bg1"/>
                </a:solidFill>
                <a:latin typeface="+mj-lt"/>
                <a:ea typeface="+mj-ea"/>
                <a:cs typeface="+mj-cs"/>
              </a:rPr>
              <a:t> des taches et du travail non </a:t>
            </a:r>
            <a:r>
              <a:rPr lang="en-US" kern="1200" dirty="0" err="1">
                <a:solidFill>
                  <a:schemeClr val="bg1"/>
                </a:solidFill>
                <a:latin typeface="+mj-lt"/>
                <a:ea typeface="+mj-ea"/>
                <a:cs typeface="+mj-cs"/>
              </a:rPr>
              <a:t>rémunéré</a:t>
            </a:r>
            <a:r>
              <a:rPr lang="en-US" kern="1200" dirty="0">
                <a:solidFill>
                  <a:schemeClr val="bg1"/>
                </a:solidFill>
                <a:latin typeface="+mj-lt"/>
                <a:ea typeface="+mj-ea"/>
                <a:cs typeface="+mj-cs"/>
              </a:rPr>
              <a:t>.</a:t>
            </a:r>
          </a:p>
        </p:txBody>
      </p:sp>
      <p:pic>
        <p:nvPicPr>
          <p:cNvPr id="1025" name="Picture 1">
            <a:extLst>
              <a:ext uri="{FF2B5EF4-FFF2-40B4-BE49-F238E27FC236}">
                <a16:creationId xmlns:a16="http://schemas.microsoft.com/office/drawing/2014/main" id="{3789F50C-4148-D646-CA1F-8CA1B68CA9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4036" y="2088062"/>
            <a:ext cx="9458954" cy="456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12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15349D9A0C47458D0FC5F9A35713C4" ma:contentTypeVersion="7" ma:contentTypeDescription="Create a new document." ma:contentTypeScope="" ma:versionID="26981e4d141c56422d5c47a2733a30d0">
  <xsd:schema xmlns:xsd="http://www.w3.org/2001/XMLSchema" xmlns:xs="http://www.w3.org/2001/XMLSchema" xmlns:p="http://schemas.microsoft.com/office/2006/metadata/properties" xmlns:ns2="d945a82b-6d35-45f8-886f-20fe9070612b" targetNamespace="http://schemas.microsoft.com/office/2006/metadata/properties" ma:root="true" ma:fieldsID="082440a56c2e876e4cfca5eda728a660" ns2:_="">
    <xsd:import namespace="d945a82b-6d35-45f8-886f-20fe907061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5a82b-6d35-45f8-886f-20fe90706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2DC40C-2C04-404E-A228-7569F4D2F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5a82b-6d35-45f8-886f-20fe90706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C153C-F34B-4415-8F90-47186FF947C4}">
  <ds:schemaRefs>
    <ds:schemaRef ds:uri="http://schemas.microsoft.com/sharepoint/v3/contenttype/forms"/>
  </ds:schemaRefs>
</ds:datastoreItem>
</file>

<file path=customXml/itemProps3.xml><?xml version="1.0" encoding="utf-8"?>
<ds:datastoreItem xmlns:ds="http://schemas.openxmlformats.org/officeDocument/2006/customXml" ds:itemID="{B425D76A-E919-42BE-BD60-37D18A5A7ED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d945a82b-6d35-45f8-886f-20fe9070612b"/>
  </ds:schemaRefs>
</ds:datastoreItem>
</file>

<file path=docProps/app.xml><?xml version="1.0" encoding="utf-8"?>
<Properties xmlns="http://schemas.openxmlformats.org/officeDocument/2006/extended-properties" xmlns:vt="http://schemas.openxmlformats.org/officeDocument/2006/docPropsVTypes">
  <TotalTime>125</TotalTime>
  <Words>335</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Classez ces trois diapositives de la meilleure à la pire.</vt:lpstr>
      <vt:lpstr>Une zone tampon protège la qualité du sol, de l’air et de l’eau.</vt:lpstr>
      <vt:lpstr>Les zones tampons sont très importantes comme habitat pour plusieurs espèces de la faune.</vt:lpstr>
      <vt:lpstr>Les zones tampons</vt:lpstr>
      <vt:lpstr>Classez ces trois diapositives de la meilleure à la pire.</vt:lpstr>
      <vt:lpstr>PowerPoint Presentation</vt:lpstr>
      <vt:lpstr>Estimation du travail ménager  non rémunéré au Canada, 2015</vt:lpstr>
      <vt:lpstr>Au Canada, les femmes ont encore la majorité des taches et du travail non rémunéré.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Gibb</dc:creator>
  <cp:lastModifiedBy>Natalie Gibb</cp:lastModifiedBy>
  <cp:revision>24</cp:revision>
  <dcterms:created xsi:type="dcterms:W3CDTF">2022-12-22T19:36:57Z</dcterms:created>
  <dcterms:modified xsi:type="dcterms:W3CDTF">2023-11-20T12:56:07Z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0x010100CC15349D9A0C47458D0FC5F9A35713C4</vt:lpwstr>
  </property>
</Properties>
</file>