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0" r:id="rId5"/>
    <p:sldMasterId id="2147483699" r:id="rId6"/>
  </p:sldMasterIdLst>
  <p:notesMasterIdLst>
    <p:notesMasterId r:id="rId31"/>
  </p:notesMasterIdLst>
  <p:sldIdLst>
    <p:sldId id="292"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02" r:id="rId22"/>
    <p:sldId id="294" r:id="rId23"/>
    <p:sldId id="322" r:id="rId24"/>
    <p:sldId id="295" r:id="rId25"/>
    <p:sldId id="279" r:id="rId26"/>
    <p:sldId id="280" r:id="rId27"/>
    <p:sldId id="325" r:id="rId28"/>
    <p:sldId id="324" r:id="rId29"/>
    <p:sldId id="3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15948-5BD3-45E5-891C-27B5D58EC177}" v="109" dt="2023-08-31T02:54:32.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0000" autoAdjust="0"/>
  </p:normalViewPr>
  <p:slideViewPr>
    <p:cSldViewPr snapToGrid="0">
      <p:cViewPr varScale="1">
        <p:scale>
          <a:sx n="63" d="100"/>
          <a:sy n="63" d="100"/>
        </p:scale>
        <p:origin x="2064" y="6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0A2F6-3608-4F49-B1AB-98290B822C0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076C27E-2EC9-45E3-B8D0-D9AEC6E2A14B}">
      <dgm:prSet phldrT="[Text]" phldr="0"/>
      <dgm:spPr/>
      <dgm:t>
        <a:bodyPr/>
        <a:lstStyle/>
        <a:p>
          <a:pPr rtl="0"/>
          <a:r>
            <a:rPr lang="en-US" dirty="0" err="1">
              <a:latin typeface="Calibri Light" panose="020F0302020204030204"/>
            </a:rPr>
            <a:t>Biais</a:t>
          </a:r>
          <a:r>
            <a:rPr lang="en-US" dirty="0">
              <a:latin typeface="Calibri Light" panose="020F0302020204030204"/>
            </a:rPr>
            <a:t> </a:t>
          </a:r>
          <a:r>
            <a:rPr lang="en-US" dirty="0" err="1">
              <a:latin typeface="Calibri Light" panose="020F0302020204030204"/>
            </a:rPr>
            <a:t>conscients</a:t>
          </a:r>
          <a:r>
            <a:rPr lang="en-US" dirty="0">
              <a:latin typeface="Calibri Light" panose="020F0302020204030204"/>
            </a:rPr>
            <a:t> et </a:t>
          </a:r>
          <a:r>
            <a:rPr lang="en-US" dirty="0" err="1">
              <a:latin typeface="Calibri Light" panose="020F0302020204030204"/>
            </a:rPr>
            <a:t>inconscients</a:t>
          </a:r>
          <a:endParaRPr lang="en-US" dirty="0"/>
        </a:p>
      </dgm:t>
    </dgm:pt>
    <dgm:pt modelId="{F8B28DDD-FD56-4590-9358-C1BD3377585A}" type="parTrans" cxnId="{6D5A1C5B-C075-4115-81A9-3F91B84410EB}">
      <dgm:prSet/>
      <dgm:spPr/>
      <dgm:t>
        <a:bodyPr/>
        <a:lstStyle/>
        <a:p>
          <a:endParaRPr lang="en-US"/>
        </a:p>
      </dgm:t>
    </dgm:pt>
    <dgm:pt modelId="{32902237-3942-446E-B4D6-DCD0C61FC697}" type="sibTrans" cxnId="{6D5A1C5B-C075-4115-81A9-3F91B84410EB}">
      <dgm:prSet/>
      <dgm:spPr/>
      <dgm:t>
        <a:bodyPr/>
        <a:lstStyle/>
        <a:p>
          <a:endParaRPr lang="en-US"/>
        </a:p>
      </dgm:t>
    </dgm:pt>
    <dgm:pt modelId="{1F741AF2-A1C2-42E2-BE8D-82F69DFA91A0}">
      <dgm:prSet phldrT="[Text]" phldr="0"/>
      <dgm:spPr/>
      <dgm:t>
        <a:bodyPr/>
        <a:lstStyle/>
        <a:p>
          <a:pPr rtl="0"/>
          <a:r>
            <a:rPr lang="en-US" dirty="0">
              <a:latin typeface="Calibri Light" panose="020F0302020204030204"/>
            </a:rPr>
            <a:t>Pratiques et politiques </a:t>
          </a:r>
          <a:r>
            <a:rPr lang="en-US" dirty="0" err="1">
              <a:latin typeface="Calibri Light" panose="020F0302020204030204"/>
            </a:rPr>
            <a:t>discriminatoires</a:t>
          </a:r>
          <a:endParaRPr lang="en-US" dirty="0"/>
        </a:p>
      </dgm:t>
    </dgm:pt>
    <dgm:pt modelId="{E2EE8811-F19C-4CAB-B929-1B91AA9287A4}" type="parTrans" cxnId="{0EEBA24C-80C5-473E-A1F2-1395BFE11116}">
      <dgm:prSet/>
      <dgm:spPr/>
      <dgm:t>
        <a:bodyPr/>
        <a:lstStyle/>
        <a:p>
          <a:endParaRPr lang="en-US"/>
        </a:p>
      </dgm:t>
    </dgm:pt>
    <dgm:pt modelId="{F1B1706A-F756-4F51-A96C-78665EDF407A}" type="sibTrans" cxnId="{0EEBA24C-80C5-473E-A1F2-1395BFE11116}">
      <dgm:prSet/>
      <dgm:spPr/>
      <dgm:t>
        <a:bodyPr/>
        <a:lstStyle/>
        <a:p>
          <a:endParaRPr lang="en-US"/>
        </a:p>
      </dgm:t>
    </dgm:pt>
    <dgm:pt modelId="{A3DFCC62-AB5A-487B-B7D3-422033953B20}">
      <dgm:prSet phldrT="[Text]" phldr="0"/>
      <dgm:spPr/>
      <dgm:t>
        <a:bodyPr/>
        <a:lstStyle/>
        <a:p>
          <a:pPr rtl="0"/>
          <a:r>
            <a:rPr lang="en-US" dirty="0" err="1">
              <a:latin typeface="Calibri Light" panose="020F0302020204030204"/>
            </a:rPr>
            <a:t>Résultats</a:t>
          </a:r>
          <a:r>
            <a:rPr lang="en-US" dirty="0">
              <a:latin typeface="Calibri Light" panose="020F0302020204030204"/>
            </a:rPr>
            <a:t> </a:t>
          </a:r>
          <a:r>
            <a:rPr lang="en-US" dirty="0" err="1">
              <a:latin typeface="Calibri Light" panose="020F0302020204030204"/>
            </a:rPr>
            <a:t>iniquitables</a:t>
          </a:r>
          <a:endParaRPr lang="en-US" dirty="0"/>
        </a:p>
      </dgm:t>
    </dgm:pt>
    <dgm:pt modelId="{6D0541A3-F0F8-4419-AA81-9FAC59C9D5CE}" type="parTrans" cxnId="{F1F65972-075D-49ED-AC4F-0D34C264F009}">
      <dgm:prSet/>
      <dgm:spPr/>
      <dgm:t>
        <a:bodyPr/>
        <a:lstStyle/>
        <a:p>
          <a:endParaRPr lang="en-US"/>
        </a:p>
      </dgm:t>
    </dgm:pt>
    <dgm:pt modelId="{AFA5E400-6E10-4948-81B1-DAE439F00DF3}" type="sibTrans" cxnId="{F1F65972-075D-49ED-AC4F-0D34C264F009}">
      <dgm:prSet/>
      <dgm:spPr/>
      <dgm:t>
        <a:bodyPr/>
        <a:lstStyle/>
        <a:p>
          <a:endParaRPr lang="en-US"/>
        </a:p>
      </dgm:t>
    </dgm:pt>
    <dgm:pt modelId="{4F921B31-89A0-4B47-9CB9-D713DA668B67}" type="pres">
      <dgm:prSet presAssocID="{DB90A2F6-3608-4F49-B1AB-98290B822C08}" presName="cycle" presStyleCnt="0">
        <dgm:presLayoutVars>
          <dgm:dir/>
          <dgm:resizeHandles val="exact"/>
        </dgm:presLayoutVars>
      </dgm:prSet>
      <dgm:spPr/>
    </dgm:pt>
    <dgm:pt modelId="{A2260BFF-39B0-44AB-BFBA-B3A131F69CCD}" type="pres">
      <dgm:prSet presAssocID="{6076C27E-2EC9-45E3-B8D0-D9AEC6E2A14B}" presName="node" presStyleLbl="node1" presStyleIdx="0" presStyleCnt="3">
        <dgm:presLayoutVars>
          <dgm:bulletEnabled val="1"/>
        </dgm:presLayoutVars>
      </dgm:prSet>
      <dgm:spPr/>
    </dgm:pt>
    <dgm:pt modelId="{089C0FFE-64FF-40F1-8BCB-CEBE257F4325}" type="pres">
      <dgm:prSet presAssocID="{6076C27E-2EC9-45E3-B8D0-D9AEC6E2A14B}" presName="spNode" presStyleCnt="0"/>
      <dgm:spPr/>
    </dgm:pt>
    <dgm:pt modelId="{680C13A1-7EEF-4DA0-9A2B-71E87BB04DC0}" type="pres">
      <dgm:prSet presAssocID="{32902237-3942-446E-B4D6-DCD0C61FC697}" presName="sibTrans" presStyleLbl="sibTrans1D1" presStyleIdx="0" presStyleCnt="3"/>
      <dgm:spPr/>
    </dgm:pt>
    <dgm:pt modelId="{5CCD8CD4-2752-4554-930C-0ED6DC6D317F}" type="pres">
      <dgm:prSet presAssocID="{1F741AF2-A1C2-42E2-BE8D-82F69DFA91A0}" presName="node" presStyleLbl="node1" presStyleIdx="1" presStyleCnt="3">
        <dgm:presLayoutVars>
          <dgm:bulletEnabled val="1"/>
        </dgm:presLayoutVars>
      </dgm:prSet>
      <dgm:spPr/>
    </dgm:pt>
    <dgm:pt modelId="{A7735985-312A-4568-80F3-7189874F4927}" type="pres">
      <dgm:prSet presAssocID="{1F741AF2-A1C2-42E2-BE8D-82F69DFA91A0}" presName="spNode" presStyleCnt="0"/>
      <dgm:spPr/>
    </dgm:pt>
    <dgm:pt modelId="{84FF929D-D362-4BB6-B171-B4321570B993}" type="pres">
      <dgm:prSet presAssocID="{F1B1706A-F756-4F51-A96C-78665EDF407A}" presName="sibTrans" presStyleLbl="sibTrans1D1" presStyleIdx="1" presStyleCnt="3"/>
      <dgm:spPr/>
    </dgm:pt>
    <dgm:pt modelId="{B3A6C0C9-FFE8-423F-97FD-2BCEC7FE3367}" type="pres">
      <dgm:prSet presAssocID="{A3DFCC62-AB5A-487B-B7D3-422033953B20}" presName="node" presStyleLbl="node1" presStyleIdx="2" presStyleCnt="3">
        <dgm:presLayoutVars>
          <dgm:bulletEnabled val="1"/>
        </dgm:presLayoutVars>
      </dgm:prSet>
      <dgm:spPr/>
    </dgm:pt>
    <dgm:pt modelId="{FFCF4DD6-26E9-4539-ACF8-5CF4AEB2405E}" type="pres">
      <dgm:prSet presAssocID="{A3DFCC62-AB5A-487B-B7D3-422033953B20}" presName="spNode" presStyleCnt="0"/>
      <dgm:spPr/>
    </dgm:pt>
    <dgm:pt modelId="{889C8ADE-10A5-4CAE-B0E4-28E586828929}" type="pres">
      <dgm:prSet presAssocID="{AFA5E400-6E10-4948-81B1-DAE439F00DF3}" presName="sibTrans" presStyleLbl="sibTrans1D1" presStyleIdx="2" presStyleCnt="3"/>
      <dgm:spPr/>
    </dgm:pt>
  </dgm:ptLst>
  <dgm:cxnLst>
    <dgm:cxn modelId="{3F079702-417E-4B7B-82C3-61726A6E5543}" type="presOf" srcId="{A3DFCC62-AB5A-487B-B7D3-422033953B20}" destId="{B3A6C0C9-FFE8-423F-97FD-2BCEC7FE3367}" srcOrd="0" destOrd="0" presId="urn:microsoft.com/office/officeart/2005/8/layout/cycle5"/>
    <dgm:cxn modelId="{7144650F-471A-424B-AE3D-DD1B3090BACA}" type="presOf" srcId="{DB90A2F6-3608-4F49-B1AB-98290B822C08}" destId="{4F921B31-89A0-4B47-9CB9-D713DA668B67}" srcOrd="0" destOrd="0" presId="urn:microsoft.com/office/officeart/2005/8/layout/cycle5"/>
    <dgm:cxn modelId="{6D5A1C5B-C075-4115-81A9-3F91B84410EB}" srcId="{DB90A2F6-3608-4F49-B1AB-98290B822C08}" destId="{6076C27E-2EC9-45E3-B8D0-D9AEC6E2A14B}" srcOrd="0" destOrd="0" parTransId="{F8B28DDD-FD56-4590-9358-C1BD3377585A}" sibTransId="{32902237-3942-446E-B4D6-DCD0C61FC697}"/>
    <dgm:cxn modelId="{0EEBA24C-80C5-473E-A1F2-1395BFE11116}" srcId="{DB90A2F6-3608-4F49-B1AB-98290B822C08}" destId="{1F741AF2-A1C2-42E2-BE8D-82F69DFA91A0}" srcOrd="1" destOrd="0" parTransId="{E2EE8811-F19C-4CAB-B929-1B91AA9287A4}" sibTransId="{F1B1706A-F756-4F51-A96C-78665EDF407A}"/>
    <dgm:cxn modelId="{F1F65972-075D-49ED-AC4F-0D34C264F009}" srcId="{DB90A2F6-3608-4F49-B1AB-98290B822C08}" destId="{A3DFCC62-AB5A-487B-B7D3-422033953B20}" srcOrd="2" destOrd="0" parTransId="{6D0541A3-F0F8-4419-AA81-9FAC59C9D5CE}" sibTransId="{AFA5E400-6E10-4948-81B1-DAE439F00DF3}"/>
    <dgm:cxn modelId="{2B471A77-C04E-4F16-B743-891F1F152917}" type="presOf" srcId="{F1B1706A-F756-4F51-A96C-78665EDF407A}" destId="{84FF929D-D362-4BB6-B171-B4321570B993}" srcOrd="0" destOrd="0" presId="urn:microsoft.com/office/officeart/2005/8/layout/cycle5"/>
    <dgm:cxn modelId="{DA803395-09AD-4F8F-9AF2-DE07B379529D}" type="presOf" srcId="{32902237-3942-446E-B4D6-DCD0C61FC697}" destId="{680C13A1-7EEF-4DA0-9A2B-71E87BB04DC0}" srcOrd="0" destOrd="0" presId="urn:microsoft.com/office/officeart/2005/8/layout/cycle5"/>
    <dgm:cxn modelId="{635E389C-9E28-4ECA-90F6-F5E22C36D39A}" type="presOf" srcId="{AFA5E400-6E10-4948-81B1-DAE439F00DF3}" destId="{889C8ADE-10A5-4CAE-B0E4-28E586828929}" srcOrd="0" destOrd="0" presId="urn:microsoft.com/office/officeart/2005/8/layout/cycle5"/>
    <dgm:cxn modelId="{BD37D9C0-6363-486F-8E39-3EECBA0007EC}" type="presOf" srcId="{1F741AF2-A1C2-42E2-BE8D-82F69DFA91A0}" destId="{5CCD8CD4-2752-4554-930C-0ED6DC6D317F}" srcOrd="0" destOrd="0" presId="urn:microsoft.com/office/officeart/2005/8/layout/cycle5"/>
    <dgm:cxn modelId="{470DA1F1-1652-4338-A3C1-2D861E629959}" type="presOf" srcId="{6076C27E-2EC9-45E3-B8D0-D9AEC6E2A14B}" destId="{A2260BFF-39B0-44AB-BFBA-B3A131F69CCD}" srcOrd="0" destOrd="0" presId="urn:microsoft.com/office/officeart/2005/8/layout/cycle5"/>
    <dgm:cxn modelId="{E9238091-4BFD-4255-A702-DBF2C829682D}" type="presParOf" srcId="{4F921B31-89A0-4B47-9CB9-D713DA668B67}" destId="{A2260BFF-39B0-44AB-BFBA-B3A131F69CCD}" srcOrd="0" destOrd="0" presId="urn:microsoft.com/office/officeart/2005/8/layout/cycle5"/>
    <dgm:cxn modelId="{7A7E7AE9-74F3-4C7D-AD53-5AB73E90F220}" type="presParOf" srcId="{4F921B31-89A0-4B47-9CB9-D713DA668B67}" destId="{089C0FFE-64FF-40F1-8BCB-CEBE257F4325}" srcOrd="1" destOrd="0" presId="urn:microsoft.com/office/officeart/2005/8/layout/cycle5"/>
    <dgm:cxn modelId="{55396623-5028-46A6-9181-137D6C2DDE49}" type="presParOf" srcId="{4F921B31-89A0-4B47-9CB9-D713DA668B67}" destId="{680C13A1-7EEF-4DA0-9A2B-71E87BB04DC0}" srcOrd="2" destOrd="0" presId="urn:microsoft.com/office/officeart/2005/8/layout/cycle5"/>
    <dgm:cxn modelId="{21407B39-7FD5-484E-86AD-C48DC38B3C3B}" type="presParOf" srcId="{4F921B31-89A0-4B47-9CB9-D713DA668B67}" destId="{5CCD8CD4-2752-4554-930C-0ED6DC6D317F}" srcOrd="3" destOrd="0" presId="urn:microsoft.com/office/officeart/2005/8/layout/cycle5"/>
    <dgm:cxn modelId="{DC93A15B-A595-4BF6-B61F-B3176766775B}" type="presParOf" srcId="{4F921B31-89A0-4B47-9CB9-D713DA668B67}" destId="{A7735985-312A-4568-80F3-7189874F4927}" srcOrd="4" destOrd="0" presId="urn:microsoft.com/office/officeart/2005/8/layout/cycle5"/>
    <dgm:cxn modelId="{996F89A8-F0C1-40EB-8C71-956DE7CF4EED}" type="presParOf" srcId="{4F921B31-89A0-4B47-9CB9-D713DA668B67}" destId="{84FF929D-D362-4BB6-B171-B4321570B993}" srcOrd="5" destOrd="0" presId="urn:microsoft.com/office/officeart/2005/8/layout/cycle5"/>
    <dgm:cxn modelId="{B8A6BE7D-E46F-482D-BA2B-795C621F45B5}" type="presParOf" srcId="{4F921B31-89A0-4B47-9CB9-D713DA668B67}" destId="{B3A6C0C9-FFE8-423F-97FD-2BCEC7FE3367}" srcOrd="6" destOrd="0" presId="urn:microsoft.com/office/officeart/2005/8/layout/cycle5"/>
    <dgm:cxn modelId="{01FEB8D5-076B-4936-A9C2-7537609B8857}" type="presParOf" srcId="{4F921B31-89A0-4B47-9CB9-D713DA668B67}" destId="{FFCF4DD6-26E9-4539-ACF8-5CF4AEB2405E}" srcOrd="7" destOrd="0" presId="urn:microsoft.com/office/officeart/2005/8/layout/cycle5"/>
    <dgm:cxn modelId="{72CF3C50-1FD7-464B-B7D6-6A50FEE96B69}" type="presParOf" srcId="{4F921B31-89A0-4B47-9CB9-D713DA668B67}" destId="{889C8ADE-10A5-4CAE-B0E4-28E586828929}"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60BFF-39B0-44AB-BFBA-B3A131F69CCD}">
      <dsp:nvSpPr>
        <dsp:cNvPr id="0" name=""/>
        <dsp:cNvSpPr/>
      </dsp:nvSpPr>
      <dsp:spPr>
        <a:xfrm>
          <a:off x="3909975" y="1506"/>
          <a:ext cx="2695649" cy="175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err="1">
              <a:latin typeface="Calibri Light" panose="020F0302020204030204"/>
            </a:rPr>
            <a:t>Biais</a:t>
          </a:r>
          <a:r>
            <a:rPr lang="en-US" sz="2800" kern="1200" dirty="0">
              <a:latin typeface="Calibri Light" panose="020F0302020204030204"/>
            </a:rPr>
            <a:t> </a:t>
          </a:r>
          <a:r>
            <a:rPr lang="en-US" sz="2800" kern="1200" dirty="0" err="1">
              <a:latin typeface="Calibri Light" panose="020F0302020204030204"/>
            </a:rPr>
            <a:t>conscients</a:t>
          </a:r>
          <a:r>
            <a:rPr lang="en-US" sz="2800" kern="1200" dirty="0">
              <a:latin typeface="Calibri Light" panose="020F0302020204030204"/>
            </a:rPr>
            <a:t> et </a:t>
          </a:r>
          <a:r>
            <a:rPr lang="en-US" sz="2800" kern="1200" dirty="0" err="1">
              <a:latin typeface="Calibri Light" panose="020F0302020204030204"/>
            </a:rPr>
            <a:t>inconscients</a:t>
          </a:r>
          <a:endParaRPr lang="en-US" sz="2800" kern="1200" dirty="0"/>
        </a:p>
      </dsp:txBody>
      <dsp:txXfrm>
        <a:off x="3995509" y="87040"/>
        <a:ext cx="2524581" cy="1581104"/>
      </dsp:txXfrm>
    </dsp:sp>
    <dsp:sp modelId="{680C13A1-7EEF-4DA0-9A2B-71E87BB04DC0}">
      <dsp:nvSpPr>
        <dsp:cNvPr id="0" name=""/>
        <dsp:cNvSpPr/>
      </dsp:nvSpPr>
      <dsp:spPr>
        <a:xfrm>
          <a:off x="2921419" y="877592"/>
          <a:ext cx="4672761" cy="4672761"/>
        </a:xfrm>
        <a:custGeom>
          <a:avLst/>
          <a:gdLst/>
          <a:ahLst/>
          <a:cxnLst/>
          <a:rect l="0" t="0" r="0" b="0"/>
          <a:pathLst>
            <a:path>
              <a:moveTo>
                <a:pt x="4045854" y="743781"/>
              </a:moveTo>
              <a:arcTo wR="2336380" hR="2336380" stAng="19021626" swAng="23015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CCD8CD4-2752-4554-930C-0ED6DC6D317F}">
      <dsp:nvSpPr>
        <dsp:cNvPr id="0" name=""/>
        <dsp:cNvSpPr/>
      </dsp:nvSpPr>
      <dsp:spPr>
        <a:xfrm>
          <a:off x="5933340" y="3506077"/>
          <a:ext cx="2695649" cy="175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Light" panose="020F0302020204030204"/>
            </a:rPr>
            <a:t>Pratiques et politiques </a:t>
          </a:r>
          <a:r>
            <a:rPr lang="en-US" sz="2800" kern="1200" dirty="0" err="1">
              <a:latin typeface="Calibri Light" panose="020F0302020204030204"/>
            </a:rPr>
            <a:t>discriminatoires</a:t>
          </a:r>
          <a:endParaRPr lang="en-US" sz="2800" kern="1200" dirty="0"/>
        </a:p>
      </dsp:txBody>
      <dsp:txXfrm>
        <a:off x="6018874" y="3591611"/>
        <a:ext cx="2524581" cy="1581104"/>
      </dsp:txXfrm>
    </dsp:sp>
    <dsp:sp modelId="{84FF929D-D362-4BB6-B171-B4321570B993}">
      <dsp:nvSpPr>
        <dsp:cNvPr id="0" name=""/>
        <dsp:cNvSpPr/>
      </dsp:nvSpPr>
      <dsp:spPr>
        <a:xfrm>
          <a:off x="2921419" y="877592"/>
          <a:ext cx="4672761" cy="4672761"/>
        </a:xfrm>
        <a:custGeom>
          <a:avLst/>
          <a:gdLst/>
          <a:ahLst/>
          <a:cxnLst/>
          <a:rect l="0" t="0" r="0" b="0"/>
          <a:pathLst>
            <a:path>
              <a:moveTo>
                <a:pt x="3052992" y="4560147"/>
              </a:moveTo>
              <a:arcTo wR="2336380" hR="2336380" stAng="4328303" swAng="21433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3A6C0C9-FFE8-423F-97FD-2BCEC7FE3367}">
      <dsp:nvSpPr>
        <dsp:cNvPr id="0" name=""/>
        <dsp:cNvSpPr/>
      </dsp:nvSpPr>
      <dsp:spPr>
        <a:xfrm>
          <a:off x="1886610" y="3506077"/>
          <a:ext cx="2695649" cy="175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err="1">
              <a:latin typeface="Calibri Light" panose="020F0302020204030204"/>
            </a:rPr>
            <a:t>Résultats</a:t>
          </a:r>
          <a:r>
            <a:rPr lang="en-US" sz="2800" kern="1200" dirty="0">
              <a:latin typeface="Calibri Light" panose="020F0302020204030204"/>
            </a:rPr>
            <a:t> </a:t>
          </a:r>
          <a:r>
            <a:rPr lang="en-US" sz="2800" kern="1200" dirty="0" err="1">
              <a:latin typeface="Calibri Light" panose="020F0302020204030204"/>
            </a:rPr>
            <a:t>iniquitables</a:t>
          </a:r>
          <a:endParaRPr lang="en-US" sz="2800" kern="1200" dirty="0"/>
        </a:p>
      </dsp:txBody>
      <dsp:txXfrm>
        <a:off x="1972144" y="3591611"/>
        <a:ext cx="2524581" cy="1581104"/>
      </dsp:txXfrm>
    </dsp:sp>
    <dsp:sp modelId="{889C8ADE-10A5-4CAE-B0E4-28E586828929}">
      <dsp:nvSpPr>
        <dsp:cNvPr id="0" name=""/>
        <dsp:cNvSpPr/>
      </dsp:nvSpPr>
      <dsp:spPr>
        <a:xfrm>
          <a:off x="2921419" y="877592"/>
          <a:ext cx="4672761" cy="4672761"/>
        </a:xfrm>
        <a:custGeom>
          <a:avLst/>
          <a:gdLst/>
          <a:ahLst/>
          <a:cxnLst/>
          <a:rect l="0" t="0" r="0" b="0"/>
          <a:pathLst>
            <a:path>
              <a:moveTo>
                <a:pt x="7568" y="2148471"/>
              </a:moveTo>
              <a:arcTo wR="2336380" hR="2336380" stAng="11076788" swAng="23015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44667-67CD-4D57-8FF4-76DE5525872C}" type="datetimeFigureOut">
              <a:rPr lang="en-US"/>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2ED28-AAE7-4473-A288-72127962B4F3}" type="slidenum">
              <a:rPr lang="en-US"/>
              <a:t>‹#›</a:t>
            </a:fld>
            <a:endParaRPr lang="en-US"/>
          </a:p>
        </p:txBody>
      </p:sp>
    </p:spTree>
    <p:extLst>
      <p:ext uri="{BB962C8B-B14F-4D97-AF65-F5344CB8AC3E}">
        <p14:creationId xmlns:p14="http://schemas.microsoft.com/office/powerpoint/2010/main" val="292618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37/emo000095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37/emo000095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1</a:t>
            </a:fld>
            <a:endParaRPr lang="en-US"/>
          </a:p>
        </p:txBody>
      </p:sp>
    </p:spTree>
    <p:extLst>
      <p:ext uri="{BB962C8B-B14F-4D97-AF65-F5344CB8AC3E}">
        <p14:creationId xmlns:p14="http://schemas.microsoft.com/office/powerpoint/2010/main" val="13046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Invitez les personnes étudiantes à prédire les résultats</a:t>
            </a:r>
          </a:p>
          <a:p>
            <a:pPr marL="171450" indent="-171450">
              <a:buFont typeface="Arial" panose="020B0604020202020204" pitchFamily="34" charset="0"/>
              <a:buChar char="•"/>
            </a:pPr>
            <a:r>
              <a:rPr lang="fr-CA" b="0" noProof="0" dirty="0"/>
              <a:t>Option de haute technologie: Les personnes étudiantes répondent grâce à une application de sondage en ligne, comme </a:t>
            </a:r>
            <a:r>
              <a:rPr lang="fr-CA" b="0" noProof="0" dirty="0" err="1"/>
              <a:t>Wooclap</a:t>
            </a:r>
            <a:r>
              <a:rPr lang="fr-CA" b="0" noProof="0" dirty="0"/>
              <a:t> ou </a:t>
            </a:r>
            <a:r>
              <a:rPr lang="fr-CA" b="0" noProof="0" dirty="0" err="1"/>
              <a:t>PollEverywhere</a:t>
            </a:r>
            <a:r>
              <a:rPr lang="fr-CA" b="0" noProof="0" dirty="0"/>
              <a:t>.</a:t>
            </a:r>
          </a:p>
          <a:p>
            <a:pPr marL="171450" indent="-171450">
              <a:buFont typeface="Arial" panose="020B0604020202020204" pitchFamily="34" charset="0"/>
              <a:buChar char="•"/>
            </a:pPr>
            <a:r>
              <a:rPr lang="fr-CA" b="0" noProof="0" dirty="0"/>
              <a:t>Option de basse technologie: Les personnes étudiantes ont une minute pour discuter avec leurs voisin(e)s.</a:t>
            </a:r>
          </a:p>
          <a:p>
            <a:pPr marL="171450" indent="-171450">
              <a:buFont typeface="Arial" panose="020B0604020202020204" pitchFamily="34" charset="0"/>
              <a:buChar char="•"/>
            </a:pPr>
            <a:endParaRPr lang="fr-CA" b="0" noProof="0" dirty="0"/>
          </a:p>
          <a:p>
            <a:pPr marL="0" indent="0">
              <a:buFont typeface="Arial" panose="020B0604020202020204" pitchFamily="34" charset="0"/>
              <a:buNone/>
            </a:pPr>
            <a:r>
              <a:rPr lang="fr-CA" b="1" noProof="0" dirty="0"/>
              <a:t>Partagez les résultats de l’expérimentation</a:t>
            </a:r>
          </a:p>
          <a:p>
            <a:pPr marL="171450" indent="-171450">
              <a:buFont typeface="Arial" panose="020B0604020202020204" pitchFamily="34" charset="0"/>
              <a:buChar char="•"/>
            </a:pPr>
            <a:r>
              <a:rPr lang="fr-CA" b="0" noProof="0" dirty="0"/>
              <a:t>Invitez deux ou trois personnes étudiantes à partager et expliquer leur prédiction.</a:t>
            </a:r>
          </a:p>
          <a:p>
            <a:pPr marL="171450" indent="-171450">
              <a:buFont typeface="Arial" panose="020B0604020202020204" pitchFamily="34" charset="0"/>
              <a:buChar char="•"/>
            </a:pPr>
            <a:r>
              <a:rPr lang="fr-CA" b="0" noProof="0" dirty="0"/>
              <a:t>Partagez la vraie réponse (B). Plus que les personnes étaient en surpoids, moins de temps leur étaient accordé par les docteur(e)s.</a:t>
            </a:r>
          </a:p>
          <a:p>
            <a:pPr marL="171450" indent="-171450">
              <a:buFont typeface="Arial" panose="020B0604020202020204" pitchFamily="34" charset="0"/>
              <a:buChar char="•"/>
            </a:pPr>
            <a:endParaRPr lang="en-US" dirty="0">
              <a:cs typeface="Calibri"/>
            </a:endParaRPr>
          </a:p>
          <a:p>
            <a:r>
              <a:rPr lang="en-US" sz="1200" b="1" dirty="0">
                <a:solidFill>
                  <a:schemeClr val="tx1">
                    <a:lumMod val="50000"/>
                    <a:lumOff val="50000"/>
                  </a:schemeClr>
                </a:solidFill>
                <a:ea typeface="+mn-lt"/>
                <a:cs typeface="+mn-lt"/>
              </a:rPr>
              <a:t>Source</a:t>
            </a:r>
          </a:p>
          <a:p>
            <a:r>
              <a:rPr lang="en-US" dirty="0" err="1"/>
              <a:t>Hebl</a:t>
            </a:r>
            <a:r>
              <a:rPr lang="en-US" dirty="0"/>
              <a:t>, M. R., &amp; Xu, J. (2001). Weighing the care: physicians' reactions to the size of a patient. </a:t>
            </a:r>
            <a:r>
              <a:rPr lang="en-US" i="1" dirty="0"/>
              <a:t>International journal of obesity</a:t>
            </a:r>
            <a:r>
              <a:rPr lang="en-US" dirty="0"/>
              <a:t>, </a:t>
            </a:r>
            <a:r>
              <a:rPr lang="en-US" i="1" dirty="0"/>
              <a:t>25</a:t>
            </a:r>
            <a:r>
              <a:rPr lang="en-US" dirty="0"/>
              <a:t>(8), 1246-1252.</a:t>
            </a:r>
          </a:p>
          <a:p>
            <a:endParaRPr lang="en-US"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11</a:t>
            </a:fld>
            <a:endParaRPr lang="en-US"/>
          </a:p>
        </p:txBody>
      </p:sp>
    </p:spTree>
    <p:extLst>
      <p:ext uri="{BB962C8B-B14F-4D97-AF65-F5344CB8AC3E}">
        <p14:creationId xmlns:p14="http://schemas.microsoft.com/office/powerpoint/2010/main" val="392636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Donnez le contexte de l’expérimentation sur le temps de visite</a:t>
            </a:r>
          </a:p>
          <a:p>
            <a:pPr marL="171450" indent="-171450">
              <a:buFont typeface="Arial" panose="020B0604020202020204" pitchFamily="34" charset="0"/>
              <a:buChar char="•"/>
            </a:pPr>
            <a:r>
              <a:rPr lang="fr-CA" noProof="0" dirty="0"/>
              <a:t>Pour comprendre pourquoi les docteur(e)s planifiaient de passer moins de temps avec la patientèle avec plus de poids, l’équipe de recherche leur a posé d’autres questions explorant leurs attitudes envers le « patient » ainsi que les décisions prises.</a:t>
            </a:r>
          </a:p>
          <a:p>
            <a:pPr marL="171450" indent="-171450">
              <a:buFont typeface="Arial" panose="020B0604020202020204" pitchFamily="34" charset="0"/>
              <a:buChar char="•"/>
            </a:pPr>
            <a:r>
              <a:rPr lang="fr-CA" noProof="0" dirty="0"/>
              <a:t>L’équipe a trouvé que l’attitude des docteur(e)s  et leurs décisions reflétaient la stigmatisation de l’obésité dans la société en générale. Par exemple, plus que le patient était lourd, plus qu’il y avait de chance que les docteur(e):</a:t>
            </a:r>
          </a:p>
          <a:p>
            <a:pPr marL="628650" lvl="1" indent="-171450">
              <a:buFont typeface="Arial" panose="020B0604020202020204" pitchFamily="34" charset="0"/>
              <a:buChar char="•"/>
            </a:pPr>
            <a:r>
              <a:rPr lang="fr-CA" noProof="0" dirty="0"/>
              <a:t>recommandent des soins psychologiques, reflétant ainsi la croyance que les personnes en surpoids doivent être instables ou malheureuses.</a:t>
            </a:r>
          </a:p>
          <a:p>
            <a:pPr marL="628650" lvl="1" indent="-171450">
              <a:buFont typeface="Arial" panose="020B0604020202020204" pitchFamily="34" charset="0"/>
              <a:buChar char="•"/>
            </a:pPr>
            <a:r>
              <a:rPr lang="fr-CA" noProof="0" dirty="0"/>
              <a:t>questionnent l’autodiscipline du patient, reflétant la croyance que les personnes en surpoids doivent être paresseuses et indisciplinées.</a:t>
            </a:r>
          </a:p>
          <a:p>
            <a:pPr marL="628650" lvl="1" indent="-171450">
              <a:buFont typeface="Arial" panose="020B0604020202020204" pitchFamily="34" charset="0"/>
              <a:buChar char="•"/>
            </a:pPr>
            <a:r>
              <a:rPr lang="fr-CA" noProof="0" dirty="0"/>
              <a:t>rapportent que de voir le patient soit une perte de temps, reflétant la croyance que les personnes en surpoids sont des fardeaux pour la société.</a:t>
            </a:r>
          </a:p>
          <a:p>
            <a:pPr marL="171450" lvl="0" indent="-171450">
              <a:buFont typeface="Arial" panose="020B0604020202020204" pitchFamily="34" charset="0"/>
              <a:buChar char="•"/>
            </a:pPr>
            <a:r>
              <a:rPr lang="fr-CA" noProof="0" dirty="0"/>
              <a:t>L’équipe de recherche a conclu que la patientèle en surpoids fait face à plus de risques de santé non seulement à cause de leur corps, mais aussi parce qu’elle est la cible de stéréotypes et de discrimination.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noProof="0" dirty="0"/>
              <a:t>Source</a:t>
            </a:r>
          </a:p>
          <a:p>
            <a:r>
              <a:rPr lang="fr-CA" sz="1200" noProof="0" dirty="0" err="1">
                <a:solidFill>
                  <a:schemeClr val="tx1">
                    <a:lumMod val="50000"/>
                    <a:lumOff val="50000"/>
                  </a:schemeClr>
                </a:solidFill>
              </a:rPr>
              <a:t>Hebl</a:t>
            </a:r>
            <a:r>
              <a:rPr lang="fr-CA" sz="1200" noProof="0" dirty="0">
                <a:solidFill>
                  <a:schemeClr val="tx1">
                    <a:lumMod val="50000"/>
                    <a:lumOff val="50000"/>
                  </a:schemeClr>
                </a:solidFill>
              </a:rPr>
              <a:t>, M. R., &amp; Xu, J. (2001). </a:t>
            </a:r>
            <a:r>
              <a:rPr lang="fr-CA" sz="1200" noProof="0" dirty="0" err="1">
                <a:solidFill>
                  <a:schemeClr val="tx1">
                    <a:lumMod val="50000"/>
                    <a:lumOff val="50000"/>
                  </a:schemeClr>
                </a:solidFill>
              </a:rPr>
              <a:t>Weighing</a:t>
            </a:r>
            <a:r>
              <a:rPr lang="fr-CA" sz="1200" noProof="0" dirty="0">
                <a:solidFill>
                  <a:schemeClr val="tx1">
                    <a:lumMod val="50000"/>
                    <a:lumOff val="50000"/>
                  </a:schemeClr>
                </a:solidFill>
              </a:rPr>
              <a:t> the care: </a:t>
            </a:r>
            <a:r>
              <a:rPr lang="fr-CA" sz="1200" noProof="0" dirty="0" err="1">
                <a:solidFill>
                  <a:schemeClr val="tx1">
                    <a:lumMod val="50000"/>
                    <a:lumOff val="50000"/>
                  </a:schemeClr>
                </a:solidFill>
              </a:rPr>
              <a:t>physicians</a:t>
            </a:r>
            <a:r>
              <a:rPr lang="fr-CA" sz="1200" noProof="0" dirty="0">
                <a:solidFill>
                  <a:schemeClr val="tx1">
                    <a:lumMod val="50000"/>
                    <a:lumOff val="50000"/>
                  </a:schemeClr>
                </a:solidFill>
              </a:rPr>
              <a:t>' </a:t>
            </a:r>
            <a:r>
              <a:rPr lang="fr-CA" sz="1200" noProof="0" dirty="0" err="1">
                <a:solidFill>
                  <a:schemeClr val="tx1">
                    <a:lumMod val="50000"/>
                    <a:lumOff val="50000"/>
                  </a:schemeClr>
                </a:solidFill>
              </a:rPr>
              <a:t>reactions</a:t>
            </a:r>
            <a:r>
              <a:rPr lang="fr-CA" sz="1200" noProof="0" dirty="0">
                <a:solidFill>
                  <a:schemeClr val="tx1">
                    <a:lumMod val="50000"/>
                    <a:lumOff val="50000"/>
                  </a:schemeClr>
                </a:solidFill>
              </a:rPr>
              <a:t> to the size of a patient. </a:t>
            </a:r>
            <a:r>
              <a:rPr lang="fr-CA" sz="1200" i="1" noProof="0" dirty="0">
                <a:solidFill>
                  <a:schemeClr val="tx1">
                    <a:lumMod val="50000"/>
                    <a:lumOff val="50000"/>
                  </a:schemeClr>
                </a:solidFill>
              </a:rPr>
              <a:t>International journal of </a:t>
            </a:r>
            <a:r>
              <a:rPr lang="fr-CA" sz="1200" i="1" noProof="0" dirty="0" err="1">
                <a:solidFill>
                  <a:schemeClr val="tx1">
                    <a:lumMod val="50000"/>
                    <a:lumOff val="50000"/>
                  </a:schemeClr>
                </a:solidFill>
              </a:rPr>
              <a:t>obesity</a:t>
            </a:r>
            <a:r>
              <a:rPr lang="fr-CA" sz="1200" noProof="0" dirty="0">
                <a:solidFill>
                  <a:schemeClr val="tx1">
                    <a:lumMod val="50000"/>
                    <a:lumOff val="50000"/>
                  </a:schemeClr>
                </a:solidFill>
              </a:rPr>
              <a:t>, </a:t>
            </a:r>
            <a:r>
              <a:rPr lang="fr-CA" sz="1200" i="1" noProof="0" dirty="0">
                <a:solidFill>
                  <a:schemeClr val="tx1">
                    <a:lumMod val="50000"/>
                    <a:lumOff val="50000"/>
                  </a:schemeClr>
                </a:solidFill>
              </a:rPr>
              <a:t>25</a:t>
            </a:r>
            <a:r>
              <a:rPr lang="fr-CA" sz="1200" noProof="0" dirty="0">
                <a:solidFill>
                  <a:schemeClr val="tx1">
                    <a:lumMod val="50000"/>
                    <a:lumOff val="50000"/>
                  </a:schemeClr>
                </a:solidFill>
              </a:rPr>
              <a:t>(8), 1246-1252.</a:t>
            </a:r>
            <a:endParaRPr lang="fr-CA" noProof="0" dirty="0"/>
          </a:p>
          <a:p>
            <a:pPr marL="171450" indent="-171450">
              <a:buFont typeface="Arial" panose="020B0604020202020204" pitchFamily="34" charset="0"/>
              <a:buChar char="•"/>
            </a:pPr>
            <a:endParaRPr lang="fr-CA" noProof="0" dirty="0"/>
          </a:p>
        </p:txBody>
      </p:sp>
      <p:sp>
        <p:nvSpPr>
          <p:cNvPr id="4" name="Slide Number Placeholder 3"/>
          <p:cNvSpPr>
            <a:spLocks noGrp="1"/>
          </p:cNvSpPr>
          <p:nvPr>
            <p:ph type="sldNum" sz="quarter" idx="5"/>
          </p:nvPr>
        </p:nvSpPr>
        <p:spPr/>
        <p:txBody>
          <a:bodyPr/>
          <a:lstStyle/>
          <a:p>
            <a:fld id="{1872ED28-AAE7-4473-A288-72127962B4F3}" type="slidenum">
              <a:rPr lang="en-US" smtClean="0"/>
              <a:t>12</a:t>
            </a:fld>
            <a:endParaRPr lang="en-US"/>
          </a:p>
        </p:txBody>
      </p:sp>
    </p:spTree>
    <p:extLst>
      <p:ext uri="{BB962C8B-B14F-4D97-AF65-F5344CB8AC3E}">
        <p14:creationId xmlns:p14="http://schemas.microsoft.com/office/powerpoint/2010/main" val="370761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2ED28-AAE7-4473-A288-72127962B4F3}" type="slidenum">
              <a:rPr lang="en-US" smtClean="0"/>
              <a:t>13</a:t>
            </a:fld>
            <a:endParaRPr lang="en-US"/>
          </a:p>
        </p:txBody>
      </p:sp>
    </p:spTree>
    <p:extLst>
      <p:ext uri="{BB962C8B-B14F-4D97-AF65-F5344CB8AC3E}">
        <p14:creationId xmlns:p14="http://schemas.microsoft.com/office/powerpoint/2010/main" val="174904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Décrivez l’expérimentation</a:t>
            </a:r>
            <a:endParaRPr lang="fr-CA" noProof="0" dirty="0"/>
          </a:p>
          <a:p>
            <a:pPr marL="171450" indent="-171450">
              <a:buFont typeface="Arial,Sans-Serif"/>
              <a:buChar char="•"/>
            </a:pPr>
            <a:r>
              <a:rPr lang="fr-CA" noProof="0" dirty="0">
                <a:cs typeface="Calibri"/>
              </a:rPr>
              <a:t>L’exemple final ne provient pas du système de la santé, mais explore la recherche en ce qui a trait aux biais inconscients des personnes comme vous (des personnes étudiantes universitaires).</a:t>
            </a:r>
          </a:p>
          <a:p>
            <a:pPr marL="171450" indent="-171450">
              <a:buFont typeface="Arial,Sans-Serif"/>
              <a:buChar char="•"/>
            </a:pPr>
            <a:r>
              <a:rPr lang="fr-CA" noProof="0" dirty="0">
                <a:cs typeface="Calibri"/>
              </a:rPr>
              <a:t>Une équipe en psychologie sociale des États-Unis a conduit une expérimentation impliquant environ 40 personnes étudiantes universitaires. Chaque personne participante regardait une série de dix courtes vidéos. Chacune des vidéos montrait un objet qui commençait flou se clarifiant avec le temps, devenant plus facile à identifier. Quatre des vidéos contenaient un objet pouvant être lié à des crimes (comme des armes à feu) tandis que les six autres vidéos contenaient un objet bénin (comme une radio).</a:t>
            </a:r>
          </a:p>
          <a:p>
            <a:pPr marL="171450" indent="-171450">
              <a:buFont typeface="Arial,Sans-Serif"/>
              <a:buChar char="•"/>
            </a:pPr>
            <a:r>
              <a:rPr lang="fr-CA" noProof="0" dirty="0">
                <a:cs typeface="Calibri"/>
              </a:rPr>
              <a:t>Les personnes participantes regardaient les mêmes vidéos avec les mêmes objets. La seule différence était que le Groupe A voyait préalablement un aperçu d’un visage noir alors que le Groupe B voyait un visage blanc et le Groupe C une ligne abstraite.</a:t>
            </a:r>
          </a:p>
          <a:p>
            <a:pPr marL="171450" indent="-171450">
              <a:buFont typeface="Arial,Sans-Serif"/>
              <a:buChar char="•"/>
            </a:pPr>
            <a:r>
              <a:rPr lang="fr-CA" noProof="0" dirty="0">
                <a:cs typeface="Calibri"/>
              </a:rPr>
              <a:t>Après avoir regardé les vidéos, les personnes participantes devaient remplir un court questionnaire sur les biais raciaux.</a:t>
            </a:r>
          </a:p>
          <a:p>
            <a:pPr marL="171450" indent="-171450">
              <a:buFont typeface="Arial,Sans-Serif"/>
              <a:buChar char="•"/>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sz="1200" noProof="0" dirty="0">
                <a:solidFill>
                  <a:schemeClr val="tx1">
                    <a:lumMod val="50000"/>
                    <a:lumOff val="50000"/>
                  </a:schemeClr>
                </a:solidFill>
              </a:rPr>
              <a:t>Eberhardt, J. L., Goff, P. A., </a:t>
            </a:r>
            <a:r>
              <a:rPr lang="fr-CA" sz="1200" noProof="0" dirty="0" err="1">
                <a:solidFill>
                  <a:schemeClr val="tx1">
                    <a:lumMod val="50000"/>
                    <a:lumOff val="50000"/>
                  </a:schemeClr>
                </a:solidFill>
              </a:rPr>
              <a:t>Purdie</a:t>
            </a:r>
            <a:r>
              <a:rPr lang="fr-CA" sz="1200" noProof="0" dirty="0">
                <a:solidFill>
                  <a:schemeClr val="tx1">
                    <a:lumMod val="50000"/>
                    <a:lumOff val="50000"/>
                  </a:schemeClr>
                </a:solidFill>
              </a:rPr>
              <a:t>, V. J., &amp; Davies, P. G. (2004). Seeing black: race, crime, and </a:t>
            </a:r>
            <a:r>
              <a:rPr lang="fr-CA" sz="1200" noProof="0" dirty="0" err="1">
                <a:solidFill>
                  <a:schemeClr val="tx1">
                    <a:lumMod val="50000"/>
                    <a:lumOff val="50000"/>
                  </a:schemeClr>
                </a:solidFill>
              </a:rPr>
              <a:t>visual</a:t>
            </a:r>
            <a:r>
              <a:rPr lang="fr-CA" sz="1200" noProof="0" dirty="0">
                <a:solidFill>
                  <a:schemeClr val="tx1">
                    <a:lumMod val="50000"/>
                    <a:lumOff val="50000"/>
                  </a:schemeClr>
                </a:solidFill>
              </a:rPr>
              <a:t> </a:t>
            </a:r>
            <a:r>
              <a:rPr lang="fr-CA" sz="1200" noProof="0" dirty="0" err="1">
                <a:solidFill>
                  <a:schemeClr val="tx1">
                    <a:lumMod val="50000"/>
                    <a:lumOff val="50000"/>
                  </a:schemeClr>
                </a:solidFill>
              </a:rPr>
              <a:t>processing</a:t>
            </a:r>
            <a:r>
              <a:rPr lang="fr-CA" sz="1200" noProof="0" dirty="0">
                <a:solidFill>
                  <a:schemeClr val="tx1">
                    <a:lumMod val="50000"/>
                    <a:lumOff val="50000"/>
                  </a:schemeClr>
                </a:solidFill>
              </a:rPr>
              <a:t>. </a:t>
            </a:r>
            <a:r>
              <a:rPr lang="fr-CA" sz="1200" i="1" noProof="0" dirty="0">
                <a:solidFill>
                  <a:schemeClr val="tx1">
                    <a:lumMod val="50000"/>
                    <a:lumOff val="50000"/>
                  </a:schemeClr>
                </a:solidFill>
              </a:rPr>
              <a:t>Journal of </a:t>
            </a:r>
            <a:r>
              <a:rPr lang="fr-CA" sz="1200" i="1" noProof="0" dirty="0" err="1">
                <a:solidFill>
                  <a:schemeClr val="tx1">
                    <a:lumMod val="50000"/>
                    <a:lumOff val="50000"/>
                  </a:schemeClr>
                </a:solidFill>
              </a:rPr>
              <a:t>personality</a:t>
            </a:r>
            <a:r>
              <a:rPr lang="fr-CA" sz="1200" i="1" noProof="0" dirty="0">
                <a:solidFill>
                  <a:schemeClr val="tx1">
                    <a:lumMod val="50000"/>
                    <a:lumOff val="50000"/>
                  </a:schemeClr>
                </a:solidFill>
              </a:rPr>
              <a:t> and social </a:t>
            </a:r>
            <a:r>
              <a:rPr lang="fr-CA" sz="1200" i="1" noProof="0" dirty="0" err="1">
                <a:solidFill>
                  <a:schemeClr val="tx1">
                    <a:lumMod val="50000"/>
                    <a:lumOff val="50000"/>
                  </a:schemeClr>
                </a:solidFill>
              </a:rPr>
              <a:t>psychology</a:t>
            </a:r>
            <a:r>
              <a:rPr lang="fr-CA" sz="1200" noProof="0" dirty="0">
                <a:solidFill>
                  <a:schemeClr val="tx1">
                    <a:lumMod val="50000"/>
                    <a:lumOff val="50000"/>
                  </a:schemeClr>
                </a:solidFill>
              </a:rPr>
              <a:t>, </a:t>
            </a:r>
            <a:r>
              <a:rPr lang="fr-CA" sz="1200" i="1" noProof="0" dirty="0">
                <a:solidFill>
                  <a:schemeClr val="tx1">
                    <a:lumMod val="50000"/>
                    <a:lumOff val="50000"/>
                  </a:schemeClr>
                </a:solidFill>
              </a:rPr>
              <a:t>87</a:t>
            </a:r>
            <a:r>
              <a:rPr lang="fr-CA" sz="1200" noProof="0" dirty="0">
                <a:solidFill>
                  <a:schemeClr val="tx1">
                    <a:lumMod val="50000"/>
                    <a:lumOff val="50000"/>
                  </a:schemeClr>
                </a:solidFill>
              </a:rPr>
              <a:t>(6), 876.</a:t>
            </a:r>
          </a:p>
        </p:txBody>
      </p:sp>
      <p:sp>
        <p:nvSpPr>
          <p:cNvPr id="4" name="Slide Number Placeholder 3"/>
          <p:cNvSpPr>
            <a:spLocks noGrp="1"/>
          </p:cNvSpPr>
          <p:nvPr>
            <p:ph type="sldNum" sz="quarter" idx="5"/>
          </p:nvPr>
        </p:nvSpPr>
        <p:spPr/>
        <p:txBody>
          <a:bodyPr/>
          <a:lstStyle/>
          <a:p>
            <a:fld id="{1872ED28-AAE7-4473-A288-72127962B4F3}" type="slidenum">
              <a:rPr lang="en-US"/>
              <a:t>14</a:t>
            </a:fld>
            <a:endParaRPr lang="en-US"/>
          </a:p>
        </p:txBody>
      </p:sp>
    </p:spTree>
    <p:extLst>
      <p:ext uri="{BB962C8B-B14F-4D97-AF65-F5344CB8AC3E}">
        <p14:creationId xmlns:p14="http://schemas.microsoft.com/office/powerpoint/2010/main" val="365786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Invitez les personnes étudiantes à prédire les résultats</a:t>
            </a:r>
          </a:p>
          <a:p>
            <a:pPr marL="171450" indent="-171450">
              <a:buFont typeface="Arial" panose="020B0604020202020204" pitchFamily="34" charset="0"/>
              <a:buChar char="•"/>
            </a:pPr>
            <a:r>
              <a:rPr lang="fr-CA" b="0" noProof="0" dirty="0"/>
              <a:t>Option de haute technologie: Les personnes étudiantes répondent grâce à une application de sondage en ligne, comme </a:t>
            </a:r>
            <a:r>
              <a:rPr lang="fr-CA" b="0" noProof="0" dirty="0" err="1"/>
              <a:t>Wooclap</a:t>
            </a:r>
            <a:r>
              <a:rPr lang="fr-CA" b="0" noProof="0" dirty="0"/>
              <a:t> ou </a:t>
            </a:r>
            <a:r>
              <a:rPr lang="fr-CA" b="0" noProof="0" dirty="0" err="1"/>
              <a:t>PollEverywhere</a:t>
            </a:r>
            <a:r>
              <a:rPr lang="fr-CA" b="0" noProof="0" dirty="0"/>
              <a:t>.</a:t>
            </a:r>
          </a:p>
          <a:p>
            <a:pPr marL="171450" indent="-171450">
              <a:buFont typeface="Arial" panose="020B0604020202020204" pitchFamily="34" charset="0"/>
              <a:buChar char="•"/>
            </a:pPr>
            <a:r>
              <a:rPr lang="fr-CA" b="0" noProof="0" dirty="0"/>
              <a:t>Option de basse technologie: Les personnes étudiantes ont une minute pour discuter avec leurs voisin(e)s.</a:t>
            </a:r>
          </a:p>
          <a:p>
            <a:pPr marL="171450" indent="-171450">
              <a:buFont typeface="Arial" panose="020B0604020202020204" pitchFamily="34" charset="0"/>
              <a:buChar char="•"/>
            </a:pPr>
            <a:endParaRPr lang="fr-CA" b="0" noProof="0" dirty="0"/>
          </a:p>
          <a:p>
            <a:pPr marL="0" indent="0">
              <a:buFont typeface="Arial" panose="020B0604020202020204" pitchFamily="34" charset="0"/>
              <a:buNone/>
            </a:pPr>
            <a:r>
              <a:rPr lang="fr-CA" b="1" noProof="0" dirty="0"/>
              <a:t>Partagez les résultats de l’expérimentation</a:t>
            </a:r>
          </a:p>
          <a:p>
            <a:pPr marL="171450" indent="-171450">
              <a:buFont typeface="Arial" panose="020B0604020202020204" pitchFamily="34" charset="0"/>
              <a:buChar char="•"/>
            </a:pPr>
            <a:r>
              <a:rPr lang="fr-CA" b="0" noProof="0" dirty="0"/>
              <a:t>Invitez deux ou trois personnes étudiantes à partager et expliquer leur prédiction.</a:t>
            </a:r>
          </a:p>
          <a:p>
            <a:pPr marL="171450" indent="-171450">
              <a:buFont typeface="Arial" panose="020B0604020202020204" pitchFamily="34" charset="0"/>
              <a:buChar char="•"/>
            </a:pPr>
            <a:r>
              <a:rPr lang="fr-CA" b="0" noProof="0" dirty="0"/>
              <a:t>Partagez la vraie réponse (A). Les personnes étudiantes reconnaissaient plus rapidement le pistolet lorsqu’elles voyaient un visage noir préalablement. Donc, voir le visage d’une personne noire incitait, même inconsciemment, à voir un pistolet.</a:t>
            </a:r>
          </a:p>
          <a:p>
            <a:pPr marL="171450" indent="-171450">
              <a:buFont typeface="Arial" panose="020B0604020202020204" pitchFamily="34" charset="0"/>
              <a:buChar char="•"/>
            </a:pPr>
            <a:r>
              <a:rPr lang="fr-CA" b="0" noProof="0" dirty="0"/>
              <a:t>D’un autre côté, voir le visage d’une personne blanche ralentissait la reconnaissance d’une arme à feu. Les personnes étudiantes reconnaissaient plus rapidement le pistolet quand la ligne ininterprétable leur était montrée qu’avec le visage blanc.</a:t>
            </a:r>
          </a:p>
          <a:p>
            <a:pPr marL="0" indent="0">
              <a:buFont typeface="Arial,Sans-Serif"/>
              <a:buNone/>
            </a:pPr>
            <a:endParaRPr lang="en-US" dirty="0">
              <a:cs typeface="Calibri"/>
            </a:endParaRPr>
          </a:p>
          <a:p>
            <a:r>
              <a:rPr lang="fr-CA" b="1" noProof="0" dirty="0"/>
              <a:t>Contextualisez l’expérimentation</a:t>
            </a:r>
          </a:p>
          <a:p>
            <a:pPr marL="171450" indent="-171450">
              <a:buFont typeface="Arial" panose="020B0604020202020204" pitchFamily="34" charset="0"/>
              <a:buChar char="•"/>
            </a:pPr>
            <a:r>
              <a:rPr lang="fr-CA" noProof="0" dirty="0"/>
              <a:t>Non seulement l’association entre les personnes noires et la criminalité est forte, elle est automatique. Le seul fait d’apercevoir rapidement le visage d’une personne noire déclenchait des pensées en rapport au crime (rendant la reconnaissance d’objets liés à la criminalité plus facile). Ces tendances se maintiennent même chez les personnes qui, par le questionnaire, démontraient une basse ou une absence de préjugés raciaux.</a:t>
            </a:r>
          </a:p>
          <a:p>
            <a:pPr marL="171450" indent="-171450">
              <a:buFont typeface="Arial" panose="020B0604020202020204" pitchFamily="34" charset="0"/>
              <a:buChar char="•"/>
            </a:pPr>
            <a:r>
              <a:rPr lang="fr-CA" noProof="0" dirty="0"/>
              <a:t>Il y a une différence entre les valeurs explicites et ce qui se produit dans le subconscient des personnes étudiantes.</a:t>
            </a:r>
          </a:p>
          <a:p>
            <a:pPr marL="171450" indent="-171450">
              <a:buFont typeface="Arial" panose="020B0604020202020204" pitchFamily="34" charset="0"/>
              <a:buChar char="•"/>
            </a:pPr>
            <a:r>
              <a:rPr lang="fr-CA" noProof="0" dirty="0"/>
              <a:t>Eberhardt et ses collègues affirment que les associations subconscientes entre les personnes noires et la criminalité sont d’une grande signifiance pratique. La police peut être plus à risque si leur réponse à une personne suspecte blanche est ralentie. De l’autre côté, ce sont les personnes noires non armées qui sont plus à risque de surveillance par la police et le public.</a:t>
            </a:r>
            <a:br>
              <a:rPr lang="en-US" dirty="0"/>
            </a:br>
            <a:endParaRPr lang="en-US" dirty="0">
              <a:cs typeface="Calibri"/>
            </a:endParaRPr>
          </a:p>
          <a:p>
            <a:pPr marL="0" indent="0">
              <a:buFont typeface="Arial,Sans-Serif"/>
              <a:buNone/>
            </a:pPr>
            <a:endParaRPr lang="en-US" dirty="0">
              <a:cs typeface="Calibri"/>
            </a:endParaRPr>
          </a:p>
          <a:p>
            <a:r>
              <a:rPr lang="en-US" sz="1200" b="1" dirty="0">
                <a:solidFill>
                  <a:schemeClr val="tx1">
                    <a:lumMod val="50000"/>
                    <a:lumOff val="50000"/>
                  </a:schemeClr>
                </a:solidFill>
                <a:ea typeface="+mn-lt"/>
                <a:cs typeface="+mn-lt"/>
              </a:rPr>
              <a:t>Source</a:t>
            </a:r>
          </a:p>
          <a:p>
            <a:r>
              <a:rPr lang="en-US" sz="1200" dirty="0">
                <a:solidFill>
                  <a:schemeClr val="tx1">
                    <a:lumMod val="50000"/>
                    <a:lumOff val="50000"/>
                  </a:schemeClr>
                </a:solidFill>
              </a:rPr>
              <a:t>Eberhardt, J. L., Goff, P. A., Purdie, V. J., &amp; Davies, P. G. (2004). Seeing black: race, crime, and visual processing. </a:t>
            </a:r>
            <a:r>
              <a:rPr lang="en-US" sz="1200" i="1" dirty="0">
                <a:solidFill>
                  <a:schemeClr val="tx1">
                    <a:lumMod val="50000"/>
                    <a:lumOff val="50000"/>
                  </a:schemeClr>
                </a:solidFill>
              </a:rPr>
              <a:t>Journal of personality and social psychology</a:t>
            </a:r>
            <a:r>
              <a:rPr lang="en-US" sz="1200" dirty="0">
                <a:solidFill>
                  <a:schemeClr val="tx1">
                    <a:lumMod val="50000"/>
                    <a:lumOff val="50000"/>
                  </a:schemeClr>
                </a:solidFill>
              </a:rPr>
              <a:t>, </a:t>
            </a:r>
            <a:r>
              <a:rPr lang="en-US" sz="1200" i="1" dirty="0">
                <a:solidFill>
                  <a:schemeClr val="tx1">
                    <a:lumMod val="50000"/>
                    <a:lumOff val="50000"/>
                  </a:schemeClr>
                </a:solidFill>
              </a:rPr>
              <a:t>87</a:t>
            </a:r>
            <a:r>
              <a:rPr lang="en-US" sz="1200" dirty="0">
                <a:solidFill>
                  <a:schemeClr val="tx1">
                    <a:lumMod val="50000"/>
                    <a:lumOff val="50000"/>
                  </a:schemeClr>
                </a:solidFill>
              </a:rPr>
              <a:t>(6), 876.</a:t>
            </a:r>
          </a:p>
          <a:p>
            <a:endParaRPr lang="en-US"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15</a:t>
            </a:fld>
            <a:endParaRPr lang="en-US"/>
          </a:p>
        </p:txBody>
      </p:sp>
    </p:spTree>
    <p:extLst>
      <p:ext uri="{BB962C8B-B14F-4D97-AF65-F5344CB8AC3E}">
        <p14:creationId xmlns:p14="http://schemas.microsoft.com/office/powerpoint/2010/main" val="124687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SzPts val="1100"/>
              <a:buFont typeface="Times New Roman" panose="02020603050405020304" pitchFamily="18" charset="0"/>
              <a:buAutoNum type="arabicPeriod"/>
            </a:pPr>
            <a:endParaRPr lang="fr-CA" sz="1800" b="1" noProof="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100"/>
              <a:buFont typeface="Times New Roman" panose="02020603050405020304" pitchFamily="18" charset="0"/>
              <a:buAutoNum type="arabicPeriod"/>
            </a:pPr>
            <a:endParaRPr lang="fr-CA" sz="1800" b="1" noProof="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100"/>
              <a:buFont typeface="Times New Roman" panose="02020603050405020304" pitchFamily="18" charset="0"/>
              <a:buAutoNum type="arabicPeriod"/>
            </a:pPr>
            <a:r>
              <a:rPr lang="fr-CA" sz="1800" b="1" noProof="0" dirty="0" err="1">
                <a:effectLst/>
                <a:latin typeface="Calibri" panose="020F0502020204030204" pitchFamily="34" charset="0"/>
                <a:ea typeface="Times New Roman" panose="02020603050405020304" pitchFamily="18" charset="0"/>
                <a:cs typeface="Calibri" panose="020F0502020204030204" pitchFamily="34" charset="0"/>
              </a:rPr>
              <a:t>Débreffez</a:t>
            </a:r>
            <a:r>
              <a:rPr lang="fr-CA" sz="1800" b="1" noProof="0" dirty="0">
                <a:effectLst/>
                <a:latin typeface="Calibri" panose="020F0502020204030204" pitchFamily="34" charset="0"/>
                <a:ea typeface="Times New Roman" panose="02020603050405020304" pitchFamily="18" charset="0"/>
                <a:cs typeface="Calibri" panose="020F0502020204030204" pitchFamily="34" charset="0"/>
              </a:rPr>
              <a:t> </a:t>
            </a:r>
            <a:r>
              <a:rPr lang="fr-CA" sz="1800" b="0" noProof="0" dirty="0">
                <a:effectLst/>
                <a:latin typeface="Calibri" panose="020F0502020204030204" pitchFamily="34" charset="0"/>
                <a:ea typeface="Times New Roman" panose="02020603050405020304" pitchFamily="18" charset="0"/>
                <a:cs typeface="Calibri" panose="020F0502020204030204" pitchFamily="34" charset="0"/>
              </a:rPr>
              <a:t>l’exercice de prédiction en soulignant que les quatre expérimentations montrent que les gens discriminent même si leurs valeurs personnelles ou leurs codes déontologiques sont inclusifs et égalitaires. Expliquez que, pour comprendre cette différence entre les valeurs et les actions, nous devons comprendre la psychologique humaine. Plus précisément, nous devons comprendre que les êtres humains ont des biais cognitifs.</a:t>
            </a:r>
          </a:p>
          <a:p>
            <a:pPr marL="342900" marR="0" lvl="0" indent="-342900">
              <a:lnSpc>
                <a:spcPct val="115000"/>
              </a:lnSpc>
              <a:spcBef>
                <a:spcPts val="0"/>
              </a:spcBef>
              <a:spcAft>
                <a:spcPts val="0"/>
              </a:spcAft>
              <a:buSzPts val="1100"/>
              <a:buFont typeface="Times New Roman" panose="02020603050405020304" pitchFamily="18" charset="0"/>
              <a:buAutoNum type="arabicPeriod"/>
            </a:pPr>
            <a:r>
              <a:rPr lang="fr-CA" sz="1800" b="1" noProof="0" dirty="0">
                <a:effectLst/>
                <a:latin typeface="Calibri" panose="020F0502020204030204" pitchFamily="34" charset="0"/>
                <a:ea typeface="Times New Roman" panose="02020603050405020304" pitchFamily="18" charset="0"/>
                <a:cs typeface="Calibri" panose="020F0502020204030204" pitchFamily="34" charset="0"/>
              </a:rPr>
              <a:t>Partagez </a:t>
            </a:r>
            <a:r>
              <a:rPr lang="fr-CA" sz="1800" b="0" noProof="0" dirty="0">
                <a:effectLst/>
                <a:latin typeface="Calibri" panose="020F0502020204030204" pitchFamily="34" charset="0"/>
                <a:ea typeface="Times New Roman" panose="02020603050405020304" pitchFamily="18" charset="0"/>
                <a:cs typeface="Calibri" panose="020F0502020204030204" pitchFamily="34" charset="0"/>
              </a:rPr>
              <a:t>l’objectif de cette leçon, verbalement et à l’écrit.</a:t>
            </a:r>
            <a:endParaRPr lang="fr-CA" sz="1800" b="1" noProof="0" dirty="0">
              <a:effectLst/>
              <a:latin typeface="Calibri" panose="020F0502020204030204" pitchFamily="34" charset="0"/>
              <a:ea typeface="Times New Roman" panose="02020603050405020304" pitchFamily="18" charset="0"/>
              <a:cs typeface="Calibri" panose="020F0502020204030204" pitchFamily="34" charset="0"/>
            </a:endParaRPr>
          </a:p>
          <a:p>
            <a:endParaRPr lang="fr-CA" noProof="0" dirty="0"/>
          </a:p>
        </p:txBody>
      </p:sp>
      <p:sp>
        <p:nvSpPr>
          <p:cNvPr id="4" name="Slide Number Placeholder 3"/>
          <p:cNvSpPr>
            <a:spLocks noGrp="1"/>
          </p:cNvSpPr>
          <p:nvPr>
            <p:ph type="sldNum" sz="quarter" idx="5"/>
          </p:nvPr>
        </p:nvSpPr>
        <p:spPr/>
        <p:txBody>
          <a:bodyPr/>
          <a:lstStyle/>
          <a:p>
            <a:fld id="{1872ED28-AAE7-4473-A288-72127962B4F3}" type="slidenum">
              <a:rPr lang="en-US" smtClean="0"/>
              <a:t>16</a:t>
            </a:fld>
            <a:endParaRPr lang="en-US"/>
          </a:p>
        </p:txBody>
      </p:sp>
    </p:spTree>
    <p:extLst>
      <p:ext uri="{BB962C8B-B14F-4D97-AF65-F5344CB8AC3E}">
        <p14:creationId xmlns:p14="http://schemas.microsoft.com/office/powerpoint/2010/main" val="372951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SzPts val="1100"/>
              <a:buFont typeface="Times New Roman" panose="02020603050405020304" pitchFamily="18" charset="0"/>
              <a:buNone/>
            </a:pPr>
            <a:r>
              <a:rPr lang="en-US" sz="1050" b="1" dirty="0">
                <a:effectLst/>
                <a:latin typeface="Calibri" panose="020F0502020204030204" pitchFamily="34" charset="0"/>
                <a:ea typeface="Times New Roman" panose="02020603050405020304" pitchFamily="18" charset="0"/>
                <a:cs typeface="Calibri" panose="020F0502020204030204" pitchFamily="34" charset="0"/>
              </a:rPr>
              <a:t>Explain </a:t>
            </a:r>
            <a:r>
              <a:rPr lang="en-US" sz="1050" dirty="0">
                <a:effectLst/>
                <a:latin typeface="Calibri" panose="020F0502020204030204" pitchFamily="34" charset="0"/>
                <a:ea typeface="Times New Roman" panose="02020603050405020304" pitchFamily="18" charset="0"/>
                <a:cs typeface="Calibri" panose="020F0502020204030204" pitchFamily="34" charset="0"/>
              </a:rPr>
              <a:t>the concept of cognitive biases.</a:t>
            </a:r>
            <a:endParaRPr lang="en-US" sz="1050" dirty="0">
              <a:effectLst/>
              <a:latin typeface="Calibri" panose="020F0502020204030204" pitchFamily="34" charset="0"/>
              <a:ea typeface="MS Mincho" panose="02020609040205080304" pitchFamily="49" charset="-128"/>
              <a:cs typeface="Calibri" panose="020F0502020204030204" pitchFamily="34" charset="0"/>
            </a:endParaRPr>
          </a:p>
          <a:p>
            <a:pPr marL="285750" marR="0" lvl="0" indent="-285750">
              <a:lnSpc>
                <a:spcPct val="115000"/>
              </a:lnSpc>
              <a:spcBef>
                <a:spcPts val="0"/>
              </a:spcBef>
              <a:spcAft>
                <a:spcPts val="0"/>
              </a:spcAft>
              <a:buFont typeface="Symbol" panose="05050102010706020507" pitchFamily="18" charset="2"/>
              <a:buChar char=""/>
            </a:pPr>
            <a:r>
              <a:rPr lang="en-US" sz="1050" b="1" dirty="0">
                <a:effectLst/>
                <a:latin typeface="Calibri" panose="020F0502020204030204" pitchFamily="34" charset="0"/>
                <a:ea typeface="Times New Roman" panose="02020603050405020304" pitchFamily="18" charset="0"/>
                <a:cs typeface="Arial" panose="020B0604020202020204" pitchFamily="34" charset="0"/>
              </a:rPr>
              <a:t>Give context: </a:t>
            </a:r>
            <a:r>
              <a:rPr lang="en-US" sz="1050" dirty="0">
                <a:effectLst/>
                <a:latin typeface="Calibri" panose="020F0502020204030204" pitchFamily="34" charset="0"/>
                <a:ea typeface="Times New Roman" panose="02020603050405020304" pitchFamily="18" charset="0"/>
                <a:cs typeface="Arial" panose="020B0604020202020204" pitchFamily="34" charset="0"/>
              </a:rPr>
              <a:t>The world is a complex place! We cannot focus on all the information coming in from all of our senses at once. So, our brains use shortcuts.  These shortcuts that help our minds not explode due to all the information we have to process, but they can also lead us to make questionable judgements.  The scientific name for these mental shortcuts is “cognitive biases.”</a:t>
            </a:r>
            <a:endParaRPr lang="en-US" sz="105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nSpc>
                <a:spcPct val="115000"/>
              </a:lnSpc>
              <a:spcBef>
                <a:spcPts val="0"/>
              </a:spcBef>
              <a:spcAft>
                <a:spcPts val="800"/>
              </a:spcAft>
              <a:buFont typeface="Symbol" panose="05050102010706020507" pitchFamily="18" charset="2"/>
              <a:buChar char=""/>
            </a:pPr>
            <a:r>
              <a:rPr lang="en-US" sz="1050" b="1" dirty="0">
                <a:effectLst/>
                <a:latin typeface="Calibri" panose="020F0502020204030204" pitchFamily="34" charset="0"/>
                <a:ea typeface="Times New Roman" panose="02020603050405020304" pitchFamily="18" charset="0"/>
                <a:cs typeface="Arial" panose="020B0604020202020204" pitchFamily="34" charset="0"/>
              </a:rPr>
              <a:t>Give a definition</a:t>
            </a:r>
            <a:r>
              <a:rPr lang="en-US" sz="1050" dirty="0">
                <a:effectLst/>
                <a:latin typeface="Calibri" panose="020F0502020204030204" pitchFamily="34" charset="0"/>
                <a:ea typeface="Times New Roman" panose="02020603050405020304" pitchFamily="18" charset="0"/>
                <a:cs typeface="Arial" panose="020B0604020202020204" pitchFamily="34" charset="0"/>
              </a:rPr>
              <a:t>: Cognitive biases refer to ways of thinking that lead to errors in judgement or decision-making</a:t>
            </a:r>
            <a:endParaRPr lang="en-US" sz="105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1872ED28-AAE7-4473-A288-72127962B4F3}" type="slidenum">
              <a:rPr lang="en-US"/>
              <a:t>17</a:t>
            </a:fld>
            <a:endParaRPr lang="en-US"/>
          </a:p>
        </p:txBody>
      </p:sp>
    </p:spTree>
    <p:extLst>
      <p:ext uri="{BB962C8B-B14F-4D97-AF65-F5344CB8AC3E}">
        <p14:creationId xmlns:p14="http://schemas.microsoft.com/office/powerpoint/2010/main" val="291031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800"/>
              </a:spcAft>
              <a:buFont typeface="Symbol" panose="05050102010706020507" pitchFamily="18" charset="2"/>
              <a:buNone/>
            </a:pPr>
            <a:r>
              <a:rPr lang="en-US" sz="1800" b="1" dirty="0" err="1">
                <a:effectLst/>
                <a:latin typeface="Calibri" panose="020F0502020204030204" pitchFamily="34" charset="0"/>
                <a:ea typeface="Times New Roman" panose="02020603050405020304" pitchFamily="18" charset="0"/>
                <a:cs typeface="Arial" panose="020B0604020202020204" pitchFamily="34" charset="0"/>
              </a:rPr>
              <a:t>Montrez</a:t>
            </a:r>
            <a:r>
              <a:rPr lang="en-US" sz="1800" b="1" dirty="0">
                <a:effectLst/>
                <a:latin typeface="Calibri" panose="020F0502020204030204" pitchFamily="34" charset="0"/>
                <a:ea typeface="Times New Roman" panose="02020603050405020304" pitchFamily="18" charset="0"/>
                <a:cs typeface="Arial" panose="020B0604020202020204" pitchFamily="34" charset="0"/>
              </a:rPr>
              <a:t> </a:t>
            </a:r>
            <a:r>
              <a:rPr lang="en-US" sz="1800" b="1" dirty="0" err="1">
                <a:effectLst/>
                <a:latin typeface="Calibri" panose="020F0502020204030204" pitchFamily="34" charset="0"/>
                <a:ea typeface="Times New Roman" panose="02020603050405020304" pitchFamily="18" charset="0"/>
                <a:cs typeface="Arial" panose="020B0604020202020204" pitchFamily="34" charset="0"/>
              </a:rPr>
              <a:t>cette</a:t>
            </a:r>
            <a:r>
              <a:rPr lang="en-US" sz="1800" b="1" dirty="0">
                <a:effectLst/>
                <a:latin typeface="Calibri" panose="020F0502020204030204" pitchFamily="34" charset="0"/>
                <a:ea typeface="Times New Roman" panose="02020603050405020304" pitchFamily="18" charset="0"/>
                <a:cs typeface="Arial" panose="020B0604020202020204" pitchFamily="34" charset="0"/>
              </a:rPr>
              <a:t> </a:t>
            </a:r>
            <a:r>
              <a:rPr lang="en-US" sz="1800" b="1" dirty="0" err="1">
                <a:effectLst/>
                <a:latin typeface="Calibri" panose="020F0502020204030204" pitchFamily="34" charset="0"/>
                <a:ea typeface="Times New Roman" panose="02020603050405020304" pitchFamily="18" charset="0"/>
                <a:cs typeface="Arial" panose="020B0604020202020204" pitchFamily="34" charset="0"/>
              </a:rPr>
              <a:t>vidéo</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3"/>
              </a:rPr>
              <a:t>The Monkey Business Illusion</a:t>
            </a:r>
            <a:r>
              <a:rPr lang="en-US" sz="1800" dirty="0">
                <a:effectLst/>
                <a:latin typeface="Calibri" panose="020F0502020204030204" pitchFamily="34" charset="0"/>
                <a:ea typeface="Times New Roman" panose="02020603050405020304" pitchFamily="18" charset="0"/>
                <a:cs typeface="Arial" panose="020B0604020202020204" pitchFamily="34" charset="0"/>
              </a:rPr>
              <a:t> (environ 2 minutes)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est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une</a:t>
            </a:r>
            <a:r>
              <a:rPr lang="en-US" sz="1800" dirty="0">
                <a:effectLst/>
                <a:latin typeface="Calibri" panose="020F0502020204030204" pitchFamily="34" charset="0"/>
                <a:ea typeface="Times New Roman" panose="02020603050405020304" pitchFamily="18" charset="0"/>
                <a:cs typeface="Arial" panose="020B0604020202020204" pitchFamily="34" charset="0"/>
              </a:rPr>
              <a:t> introduction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légère</a:t>
            </a:r>
            <a:r>
              <a:rPr lang="en-US" sz="1800" dirty="0">
                <a:effectLst/>
                <a:latin typeface="Calibri" panose="020F0502020204030204" pitchFamily="34" charset="0"/>
                <a:ea typeface="Times New Roman" panose="02020603050405020304" pitchFamily="18" charset="0"/>
                <a:cs typeface="Arial" panose="020B0604020202020204" pitchFamily="34" charset="0"/>
              </a:rPr>
              <a:t> et non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menaçante</a:t>
            </a:r>
            <a:r>
              <a:rPr lang="en-US" sz="1800" dirty="0">
                <a:effectLst/>
                <a:latin typeface="Calibri" panose="020F0502020204030204" pitchFamily="34" charset="0"/>
                <a:ea typeface="Times New Roman" panose="02020603050405020304" pitchFamily="18" charset="0"/>
                <a:cs typeface="Arial" panose="020B0604020202020204" pitchFamily="34" charset="0"/>
              </a:rPr>
              <a:t> à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l’idée</a:t>
            </a:r>
            <a:r>
              <a:rPr lang="en-US" sz="1800" dirty="0">
                <a:effectLst/>
                <a:latin typeface="Calibri" panose="020F0502020204030204" pitchFamily="34" charset="0"/>
                <a:ea typeface="Times New Roman" panose="02020603050405020304" pitchFamily="18" charset="0"/>
                <a:cs typeface="Arial" panose="020B0604020202020204" pitchFamily="34" charset="0"/>
              </a:rPr>
              <a:t> que nous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avons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toutes</a:t>
            </a:r>
            <a:r>
              <a:rPr lang="en-US" sz="1800" dirty="0">
                <a:effectLst/>
                <a:latin typeface="Calibri" panose="020F0502020204030204" pitchFamily="34" charset="0"/>
                <a:ea typeface="Times New Roman" panose="02020603050405020304" pitchFamily="18" charset="0"/>
                <a:cs typeface="Arial" panose="020B0604020202020204" pitchFamily="34" charset="0"/>
              </a:rPr>
              <a:t> et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tous</a:t>
            </a:r>
            <a:r>
              <a:rPr lang="en-US" sz="1800" dirty="0">
                <a:effectLst/>
                <a:latin typeface="Calibri" panose="020F0502020204030204" pitchFamily="34" charset="0"/>
                <a:ea typeface="Times New Roman" panose="02020603050405020304" pitchFamily="18" charset="0"/>
                <a:cs typeface="Arial" panose="020B0604020202020204" pitchFamily="34" charset="0"/>
              </a:rPr>
              <a:t> des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biais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cognitifs</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1872ED28-AAE7-4473-A288-72127962B4F3}" type="slidenum">
              <a:rPr lang="en-US" smtClean="0"/>
              <a:t>18</a:t>
            </a:fld>
            <a:endParaRPr lang="en-US"/>
          </a:p>
        </p:txBody>
      </p:sp>
    </p:spTree>
    <p:extLst>
      <p:ext uri="{BB962C8B-B14F-4D97-AF65-F5344CB8AC3E}">
        <p14:creationId xmlns:p14="http://schemas.microsoft.com/office/powerpoint/2010/main" val="366725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Symbol" panose="05050102010706020507" pitchFamily="18" charset="2"/>
              <a:buChar char=""/>
            </a:pPr>
            <a:r>
              <a:rPr lang="fr-CA" sz="1800" b="1" noProof="0" dirty="0">
                <a:effectLst/>
                <a:latin typeface="Calibri" panose="020F0502020204030204" pitchFamily="34" charset="0"/>
                <a:ea typeface="Times New Roman" panose="02020603050405020304" pitchFamily="18" charset="0"/>
                <a:cs typeface="Arial" panose="020B0604020202020204" pitchFamily="34" charset="0"/>
              </a:rPr>
              <a:t>Contextualisez: </a:t>
            </a:r>
            <a:r>
              <a:rPr lang="fr-CA" sz="1800" b="0" noProof="0" dirty="0">
                <a:effectLst/>
                <a:latin typeface="Calibri" panose="020F0502020204030204" pitchFamily="34" charset="0"/>
                <a:ea typeface="Times New Roman" panose="02020603050405020304" pitchFamily="18" charset="0"/>
                <a:cs typeface="Arial" panose="020B0604020202020204" pitchFamily="34" charset="0"/>
              </a:rPr>
              <a:t>Il existe plusieurs types de biais cognitifs. Notre tendance à ne pas voir ce sur quoi nous ne portons pas attention est un genre de biais cognitif. Un autre est le biais inconscient.</a:t>
            </a:r>
          </a:p>
          <a:p>
            <a:pPr marL="285750" marR="0" lvl="0" indent="-285750">
              <a:lnSpc>
                <a:spcPct val="115000"/>
              </a:lnSpc>
              <a:spcBef>
                <a:spcPts val="0"/>
              </a:spcBef>
              <a:spcAft>
                <a:spcPts val="0"/>
              </a:spcAft>
              <a:buFont typeface="Symbol" panose="05050102010706020507" pitchFamily="18" charset="2"/>
              <a:buChar char=""/>
            </a:pPr>
            <a:r>
              <a:rPr lang="fr-CA" sz="1800" b="1" noProof="0" dirty="0">
                <a:effectLst/>
                <a:latin typeface="Calibri" panose="020F0502020204030204" pitchFamily="34" charset="0"/>
                <a:ea typeface="Times New Roman" panose="02020603050405020304" pitchFamily="18" charset="0"/>
                <a:cs typeface="Arial" panose="020B0604020202020204" pitchFamily="34" charset="0"/>
              </a:rPr>
              <a:t>Définissez: </a:t>
            </a:r>
            <a:r>
              <a:rPr lang="fr-CA" sz="4000" dirty="0">
                <a:ea typeface="+mn-lt"/>
                <a:cs typeface="+mn-lt"/>
              </a:rPr>
              <a:t>Si nous sommes répétitivement exposé(e)s à des représentations stéréotypées de certains groupes, ces stéréotypes peuvent s’enraciner dans nos esprits. Ces associations inconscientes, appelées biais implicites ou inconscients, peuvent être très différentes de nos attitudes et désirs conscients.</a:t>
            </a:r>
          </a:p>
          <a:p>
            <a:pPr marL="285750" marR="0" lvl="0" indent="-285750">
              <a:lnSpc>
                <a:spcPct val="115000"/>
              </a:lnSpc>
              <a:spcBef>
                <a:spcPts val="0"/>
              </a:spcBef>
              <a:spcAft>
                <a:spcPts val="800"/>
              </a:spcAft>
              <a:buFont typeface="Symbol" panose="05050102010706020507" pitchFamily="18" charset="2"/>
              <a:buChar char=""/>
            </a:pPr>
            <a:r>
              <a:rPr lang="fr-CA" sz="1800" b="1" noProof="0" dirty="0">
                <a:effectLst/>
                <a:latin typeface="Calibri" panose="020F0502020204030204" pitchFamily="34" charset="0"/>
                <a:ea typeface="MS Mincho" panose="02020609040205080304" pitchFamily="49" charset="-128"/>
                <a:cs typeface="Arial" panose="020B0604020202020204" pitchFamily="34" charset="0"/>
              </a:rPr>
              <a:t>Exemplifiez</a:t>
            </a:r>
            <a:r>
              <a:rPr lang="fr-CA" sz="1800" noProof="0" dirty="0">
                <a:effectLst/>
                <a:latin typeface="Calibri" panose="020F0502020204030204" pitchFamily="34" charset="0"/>
                <a:ea typeface="MS Mincho" panose="02020609040205080304" pitchFamily="49" charset="-128"/>
                <a:cs typeface="Arial" panose="020B0604020202020204" pitchFamily="34" charset="0"/>
              </a:rPr>
              <a:t>: Par exemple, si vous voyez souvent des personnes noires représentées comme agressives, athlétiques ou vivant dans des taudis, votre cerveau commencera à associer d’être une personne noire avec ces traits.</a:t>
            </a:r>
          </a:p>
          <a:p>
            <a:endParaRPr lang="fr-CA" noProof="0" dirty="0">
              <a:cs typeface="Calibri"/>
            </a:endParaRPr>
          </a:p>
        </p:txBody>
      </p:sp>
      <p:sp>
        <p:nvSpPr>
          <p:cNvPr id="4" name="Slide Number Placeholder 3"/>
          <p:cNvSpPr>
            <a:spLocks noGrp="1"/>
          </p:cNvSpPr>
          <p:nvPr>
            <p:ph type="sldNum" sz="quarter" idx="5"/>
          </p:nvPr>
        </p:nvSpPr>
        <p:spPr/>
        <p:txBody>
          <a:bodyPr/>
          <a:lstStyle/>
          <a:p>
            <a:fld id="{076F1F2B-3E28-4A60-A439-4270A483D0AC}" type="slidenum">
              <a:rPr lang="en-US"/>
              <a:t>19</a:t>
            </a:fld>
            <a:endParaRPr lang="en-US"/>
          </a:p>
        </p:txBody>
      </p:sp>
    </p:spTree>
    <p:extLst>
      <p:ext uri="{BB962C8B-B14F-4D97-AF65-F5344CB8AC3E}">
        <p14:creationId xmlns:p14="http://schemas.microsoft.com/office/powerpoint/2010/main" val="168400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Symbol" panose="05050102010706020507" pitchFamily="18" charset="2"/>
              <a:buChar char=""/>
            </a:pPr>
            <a:r>
              <a:rPr lang="fr-CA" sz="1200" b="1" noProof="0" dirty="0">
                <a:effectLst/>
                <a:latin typeface="Calibri" panose="020F0502020204030204" pitchFamily="34" charset="0"/>
                <a:ea typeface="Times New Roman" panose="02020603050405020304" pitchFamily="18" charset="0"/>
                <a:cs typeface="Arial" panose="020B0604020202020204" pitchFamily="34" charset="0"/>
              </a:rPr>
              <a:t>Contextualisez: </a:t>
            </a:r>
            <a:r>
              <a:rPr lang="fr-CA" sz="1200" b="0" noProof="0" dirty="0">
                <a:effectLst/>
                <a:latin typeface="Calibri" panose="020F0502020204030204" pitchFamily="34" charset="0"/>
                <a:ea typeface="Times New Roman" panose="02020603050405020304" pitchFamily="18" charset="0"/>
                <a:cs typeface="Arial" panose="020B0604020202020204" pitchFamily="34" charset="0"/>
              </a:rPr>
              <a:t>Il existe plusieurs types de biais cognitifs. Notre tendance à ne pas voir ce sur quoi nous ne portons pas attention est un genre de biais cognitif (cécité d’inattention). Un autre est le biais inconscient.</a:t>
            </a:r>
          </a:p>
          <a:p>
            <a:pPr marL="285750" marR="0" lvl="0" indent="-285750">
              <a:lnSpc>
                <a:spcPct val="115000"/>
              </a:lnSpc>
              <a:spcBef>
                <a:spcPts val="0"/>
              </a:spcBef>
              <a:spcAft>
                <a:spcPts val="0"/>
              </a:spcAft>
              <a:buFont typeface="Symbol" panose="05050102010706020507" pitchFamily="18" charset="2"/>
              <a:buChar char=""/>
            </a:pPr>
            <a:r>
              <a:rPr lang="fr-CA" sz="1200" b="1" noProof="0" dirty="0">
                <a:effectLst/>
                <a:latin typeface="Calibri" panose="020F0502020204030204" pitchFamily="34" charset="0"/>
                <a:ea typeface="Times New Roman" panose="02020603050405020304" pitchFamily="18" charset="0"/>
                <a:cs typeface="Arial" panose="020B0604020202020204" pitchFamily="34" charset="0"/>
              </a:rPr>
              <a:t>Définissez: </a:t>
            </a:r>
            <a:r>
              <a:rPr lang="fr-CA" sz="2800" dirty="0">
                <a:ea typeface="+mn-lt"/>
                <a:cs typeface="+mn-lt"/>
              </a:rPr>
              <a:t>Si nous sommes répétitivement exposé(e)s à des représentations stéréotypées de certains groupes, ces stéréotypes peuvent s’enraciner dans nos esprits. Ces associations inconscientes, appelées biais implicites ou inconscients, peuvent être très différentes de nos attitudes et désirs conscients.</a:t>
            </a:r>
          </a:p>
          <a:p>
            <a:pPr marL="285750" marR="0" lvl="0" indent="-285750">
              <a:lnSpc>
                <a:spcPct val="115000"/>
              </a:lnSpc>
              <a:spcBef>
                <a:spcPts val="0"/>
              </a:spcBef>
              <a:spcAft>
                <a:spcPts val="800"/>
              </a:spcAft>
              <a:buFont typeface="Symbol" panose="05050102010706020507" pitchFamily="18" charset="2"/>
              <a:buChar char=""/>
            </a:pPr>
            <a:r>
              <a:rPr lang="fr-CA" sz="1200" b="1" noProof="0" dirty="0">
                <a:effectLst/>
                <a:latin typeface="Calibri" panose="020F0502020204030204" pitchFamily="34" charset="0"/>
                <a:ea typeface="MS Mincho" panose="02020609040205080304" pitchFamily="49" charset="-128"/>
                <a:cs typeface="Arial" panose="020B0604020202020204" pitchFamily="34" charset="0"/>
              </a:rPr>
              <a:t>Exemplifiez</a:t>
            </a:r>
            <a:r>
              <a:rPr lang="fr-CA" sz="1200" noProof="0" dirty="0">
                <a:effectLst/>
                <a:latin typeface="Calibri" panose="020F0502020204030204" pitchFamily="34" charset="0"/>
                <a:ea typeface="MS Mincho" panose="02020609040205080304" pitchFamily="49" charset="-128"/>
                <a:cs typeface="Arial" panose="020B0604020202020204" pitchFamily="34" charset="0"/>
              </a:rPr>
              <a:t>: Par exemple, si vous voyez souvent des personnes noires représentées comme agressives, athlétiques ou vivant dans des taudis, votre cerveau commencera à associer d’être une personne noire avec ces traits.</a:t>
            </a:r>
          </a:p>
          <a:p>
            <a:endParaRPr lang="en-US" dirty="0">
              <a:cs typeface="Calibri"/>
            </a:endParaRPr>
          </a:p>
        </p:txBody>
      </p:sp>
      <p:sp>
        <p:nvSpPr>
          <p:cNvPr id="4" name="Slide Number Placeholder 3"/>
          <p:cNvSpPr>
            <a:spLocks noGrp="1"/>
          </p:cNvSpPr>
          <p:nvPr>
            <p:ph type="sldNum" sz="quarter" idx="5"/>
          </p:nvPr>
        </p:nvSpPr>
        <p:spPr/>
        <p:txBody>
          <a:bodyPr/>
          <a:lstStyle/>
          <a:p>
            <a:fld id="{076F1F2B-3E28-4A60-A439-4270A483D0AC}" type="slidenum">
              <a:rPr lang="en-US"/>
              <a:t>20</a:t>
            </a:fld>
            <a:endParaRPr lang="en-US"/>
          </a:p>
        </p:txBody>
      </p:sp>
    </p:spTree>
    <p:extLst>
      <p:ext uri="{BB962C8B-B14F-4D97-AF65-F5344CB8AC3E}">
        <p14:creationId xmlns:p14="http://schemas.microsoft.com/office/powerpoint/2010/main" val="89854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Décrivez l’expérimentation</a:t>
            </a:r>
          </a:p>
          <a:p>
            <a:pPr marL="171450" indent="-171450">
              <a:buFont typeface="Arial" panose="020B0604020202020204" pitchFamily="34" charset="0"/>
              <a:buChar char="•"/>
            </a:pPr>
            <a:r>
              <a:rPr lang="fr-CA" b="0" noProof="0" dirty="0"/>
              <a:t>Une équipe de psychologues des États-Unis ont conduit une expérimentation impliquant environ 100 personnes. Les psychologues ont présenté une série de visages montrant différents degrés de douleur à chaque personne participante.</a:t>
            </a:r>
          </a:p>
          <a:p>
            <a:pPr marL="171450" indent="-171450">
              <a:buFont typeface="Arial" panose="020B0604020202020204" pitchFamily="34" charset="0"/>
              <a:buChar char="•"/>
            </a:pPr>
            <a:r>
              <a:rPr lang="fr-CA" b="0" noProof="0" dirty="0"/>
              <a:t>Les visages n’étaient pas des photos de personnes réelles, mais plutôt des rendus numériques d’images colorées beiges ou brunes. Il y avait donc deux séries de visages de même forme et avec les mêmes expressions, mais une série représentant une personne blanche et l’autre une personne noire.</a:t>
            </a:r>
          </a:p>
          <a:p>
            <a:pPr marL="171450" indent="-171450">
              <a:buFont typeface="Arial" panose="020B0604020202020204" pitchFamily="34" charset="0"/>
              <a:buChar char="•"/>
            </a:pPr>
            <a:r>
              <a:rPr lang="fr-CA" b="0" noProof="0" dirty="0"/>
              <a:t>Les psychologues ont dit aux personnes participantes que « les images étaient des rendus numériques de personnes souffrant d’une brulure sur leur bras. » Les personnes participantes ont été ensuite demandées « sur une échelle de 1 à 10, quelle est la douleur de la personne? » et « recommanderiez-vous de la crème antidouleur? ».</a:t>
            </a:r>
          </a:p>
          <a:p>
            <a:endParaRPr lang="fr-CA" b="1" noProof="0" dirty="0"/>
          </a:p>
          <a:p>
            <a:pPr marL="171450" indent="-171450">
              <a:buFont typeface="Arial,Sans-Serif"/>
              <a:buChar char="•"/>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sz="1200" noProof="0" dirty="0">
                <a:solidFill>
                  <a:schemeClr val="tx1">
                    <a:lumMod val="50000"/>
                    <a:lumOff val="50000"/>
                  </a:schemeClr>
                </a:solidFill>
                <a:ea typeface="+mn-lt"/>
                <a:cs typeface="+mn-lt"/>
              </a:rPr>
              <a:t>Mende-</a:t>
            </a:r>
            <a:r>
              <a:rPr lang="fr-CA" sz="1200" noProof="0" dirty="0" err="1">
                <a:solidFill>
                  <a:schemeClr val="tx1">
                    <a:lumMod val="50000"/>
                    <a:lumOff val="50000"/>
                  </a:schemeClr>
                </a:solidFill>
                <a:ea typeface="+mn-lt"/>
                <a:cs typeface="+mn-lt"/>
              </a:rPr>
              <a:t>Siedlecki</a:t>
            </a:r>
            <a:r>
              <a:rPr lang="fr-CA" sz="1200" noProof="0" dirty="0">
                <a:solidFill>
                  <a:schemeClr val="tx1">
                    <a:lumMod val="50000"/>
                    <a:lumOff val="50000"/>
                  </a:schemeClr>
                </a:solidFill>
                <a:ea typeface="+mn-lt"/>
                <a:cs typeface="+mn-lt"/>
              </a:rPr>
              <a:t>, P., Lin, J., Ferron, S., Gibbons, C., Drain, A., &amp; </a:t>
            </a:r>
            <a:r>
              <a:rPr lang="fr-CA" sz="1200" noProof="0" dirty="0" err="1">
                <a:solidFill>
                  <a:schemeClr val="tx1">
                    <a:lumMod val="50000"/>
                    <a:lumOff val="50000"/>
                  </a:schemeClr>
                </a:solidFill>
                <a:ea typeface="+mn-lt"/>
                <a:cs typeface="+mn-lt"/>
              </a:rPr>
              <a:t>Goharzad</a:t>
            </a:r>
            <a:r>
              <a:rPr lang="fr-CA" sz="1200" noProof="0" dirty="0">
                <a:solidFill>
                  <a:schemeClr val="tx1">
                    <a:lumMod val="50000"/>
                    <a:lumOff val="50000"/>
                  </a:schemeClr>
                </a:solidFill>
                <a:ea typeface="+mn-lt"/>
                <a:cs typeface="+mn-lt"/>
              </a:rPr>
              <a:t>, A. (2021). Seeing no pain: </a:t>
            </a:r>
            <a:r>
              <a:rPr lang="fr-CA" sz="1200" noProof="0" dirty="0" err="1">
                <a:solidFill>
                  <a:schemeClr val="tx1">
                    <a:lumMod val="50000"/>
                    <a:lumOff val="50000"/>
                  </a:schemeClr>
                </a:solidFill>
                <a:ea typeface="+mn-lt"/>
                <a:cs typeface="+mn-lt"/>
              </a:rPr>
              <a:t>Assessing</a:t>
            </a:r>
            <a:r>
              <a:rPr lang="fr-CA" sz="1200" noProof="0" dirty="0">
                <a:solidFill>
                  <a:schemeClr val="tx1">
                    <a:lumMod val="50000"/>
                    <a:lumOff val="50000"/>
                  </a:schemeClr>
                </a:solidFill>
                <a:ea typeface="+mn-lt"/>
                <a:cs typeface="+mn-lt"/>
              </a:rPr>
              <a:t> the </a:t>
            </a:r>
            <a:r>
              <a:rPr lang="fr-CA" sz="1200" noProof="0" dirty="0" err="1">
                <a:solidFill>
                  <a:schemeClr val="tx1">
                    <a:lumMod val="50000"/>
                    <a:lumOff val="50000"/>
                  </a:schemeClr>
                </a:solidFill>
                <a:ea typeface="+mn-lt"/>
                <a:cs typeface="+mn-lt"/>
              </a:rPr>
              <a:t>generalizability</a:t>
            </a:r>
            <a:r>
              <a:rPr lang="fr-CA" sz="1200" noProof="0" dirty="0">
                <a:solidFill>
                  <a:schemeClr val="tx1">
                    <a:lumMod val="50000"/>
                    <a:lumOff val="50000"/>
                  </a:schemeClr>
                </a:solidFill>
                <a:ea typeface="+mn-lt"/>
                <a:cs typeface="+mn-lt"/>
              </a:rPr>
              <a:t> of racial </a:t>
            </a:r>
            <a:r>
              <a:rPr lang="fr-CA" sz="1200" noProof="0" dirty="0" err="1">
                <a:solidFill>
                  <a:schemeClr val="tx1">
                    <a:lumMod val="50000"/>
                    <a:lumOff val="50000"/>
                  </a:schemeClr>
                </a:solidFill>
                <a:ea typeface="+mn-lt"/>
                <a:cs typeface="+mn-lt"/>
              </a:rPr>
              <a:t>bias</a:t>
            </a:r>
            <a:r>
              <a:rPr lang="fr-CA" sz="1200" noProof="0" dirty="0">
                <a:solidFill>
                  <a:schemeClr val="tx1">
                    <a:lumMod val="50000"/>
                    <a:lumOff val="50000"/>
                  </a:schemeClr>
                </a:solidFill>
                <a:ea typeface="+mn-lt"/>
                <a:cs typeface="+mn-lt"/>
              </a:rPr>
              <a:t> in pain perception. </a:t>
            </a:r>
            <a:r>
              <a:rPr lang="fr-CA" sz="1200" i="1" noProof="0" dirty="0" err="1">
                <a:solidFill>
                  <a:schemeClr val="tx1">
                    <a:lumMod val="50000"/>
                    <a:lumOff val="50000"/>
                  </a:schemeClr>
                </a:solidFill>
                <a:ea typeface="+mn-lt"/>
                <a:cs typeface="+mn-lt"/>
              </a:rPr>
              <a:t>Emotion</a:t>
            </a:r>
            <a:r>
              <a:rPr lang="fr-CA" sz="1200" noProof="0" dirty="0">
                <a:solidFill>
                  <a:schemeClr val="tx1">
                    <a:lumMod val="50000"/>
                    <a:lumOff val="50000"/>
                  </a:schemeClr>
                </a:solidFill>
                <a:ea typeface="+mn-lt"/>
                <a:cs typeface="+mn-lt"/>
              </a:rPr>
              <a:t>. </a:t>
            </a:r>
            <a:r>
              <a:rPr lang="fr-CA" sz="1200" noProof="0" dirty="0">
                <a:solidFill>
                  <a:schemeClr val="tx1">
                    <a:lumMod val="50000"/>
                    <a:lumOff val="50000"/>
                  </a:schemeClr>
                </a:solidFill>
                <a:ea typeface="+mn-lt"/>
                <a:cs typeface="+mn-lt"/>
                <a:hlinkClick r:id="rId3">
                  <a:extLst>
                    <a:ext uri="{A12FA001-AC4F-418D-AE19-62706E023703}">
                      <ahyp:hlinkClr xmlns:ahyp="http://schemas.microsoft.com/office/drawing/2018/hyperlinkcolor" val="tx"/>
                    </a:ext>
                  </a:extLst>
                </a:hlinkClick>
              </a:rPr>
              <a:t>https://doi.org/10.1037/emo0000953</a:t>
            </a:r>
            <a:r>
              <a:rPr lang="fr-CA" sz="1200" noProof="0" dirty="0">
                <a:solidFill>
                  <a:schemeClr val="tx1">
                    <a:lumMod val="50000"/>
                    <a:lumOff val="50000"/>
                  </a:schemeClr>
                </a:solidFill>
                <a:ea typeface="+mn-lt"/>
                <a:cs typeface="+mn-lt"/>
              </a:rPr>
              <a:t> </a:t>
            </a:r>
          </a:p>
        </p:txBody>
      </p:sp>
      <p:sp>
        <p:nvSpPr>
          <p:cNvPr id="4" name="Slide Number Placeholder 3"/>
          <p:cNvSpPr>
            <a:spLocks noGrp="1"/>
          </p:cNvSpPr>
          <p:nvPr>
            <p:ph type="sldNum" sz="quarter" idx="5"/>
          </p:nvPr>
        </p:nvSpPr>
        <p:spPr/>
        <p:txBody>
          <a:bodyPr/>
          <a:lstStyle/>
          <a:p>
            <a:fld id="{1872ED28-AAE7-4473-A288-72127962B4F3}" type="slidenum">
              <a:rPr lang="en-US"/>
              <a:t>3</a:t>
            </a:fld>
            <a:endParaRPr lang="en-US"/>
          </a:p>
        </p:txBody>
      </p:sp>
    </p:spTree>
    <p:extLst>
      <p:ext uri="{BB962C8B-B14F-4D97-AF65-F5344CB8AC3E}">
        <p14:creationId xmlns:p14="http://schemas.microsoft.com/office/powerpoint/2010/main" val="1082005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2ED28-AAE7-4473-A288-72127962B4F3}" type="slidenum">
              <a:rPr lang="en-US"/>
              <a:t>21</a:t>
            </a:fld>
            <a:endParaRPr lang="en-US"/>
          </a:p>
        </p:txBody>
      </p:sp>
    </p:spTree>
    <p:extLst>
      <p:ext uri="{BB962C8B-B14F-4D97-AF65-F5344CB8AC3E}">
        <p14:creationId xmlns:p14="http://schemas.microsoft.com/office/powerpoint/2010/main" val="186131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b="1" i="0" noProof="0" dirty="0">
                <a:effectLst/>
                <a:latin typeface="Calibri" panose="020F0502020204030204" pitchFamily="34" charset="0"/>
                <a:ea typeface="MS Mincho" panose="02020609040205080304" pitchFamily="49" charset="-128"/>
                <a:cs typeface="Arial" panose="020B0604020202020204" pitchFamily="34" charset="0"/>
              </a:rPr>
              <a:t>Donnez un aperçu de la neurobiologie du biais.</a:t>
            </a:r>
            <a:endParaRPr lang="fr-CA" sz="1800" noProof="0" dirty="0">
              <a:effectLst/>
              <a:latin typeface="Calibri" panose="020F0502020204030204" pitchFamily="34" charset="0"/>
              <a:ea typeface="MS Mincho" panose="02020609040205080304" pitchFamily="49" charset="-128"/>
              <a:cs typeface="Calibri"/>
            </a:endParaRPr>
          </a:p>
          <a:p>
            <a:pPr marL="0" indent="0">
              <a:buFont typeface="Arial" panose="020B0604020202020204" pitchFamily="34" charset="0"/>
              <a:buNone/>
            </a:pPr>
            <a:endParaRPr lang="fr-CA" sz="180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L’amygdale cérébrale est la partie de notre cerveau qui analyse les menaces et qui envoie un signal de détresse lorsqu’une est détectée. Ce signal de détresse déclenche la réponse de lutte, fuite, immobilisation ou soumission. Cette réponse automatique ne prend que quelques millisecondes et domine la pensée consciente. La réponse de l’amygdale peut être à notre bénéfice (par exemple, lorsque l’on saute en dehors de la portée d’un serpent). Toutefois, l’amygdale peut aussi rater son coup et nous mener à agir contre nos valeurs.</a:t>
            </a:r>
          </a:p>
          <a:p>
            <a:pPr marL="0" indent="0">
              <a:buFont typeface="Arial" panose="020B0604020202020204" pitchFamily="34" charset="0"/>
              <a:buNone/>
            </a:pPr>
            <a:endParaRPr lang="fr-CA" sz="1800" b="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La recherche montre que notre amygdale est souvent activée lorsqu’on interagit avec une personne qui est codée par notre cerveau comme n’étant pas comme nous. Dans une telle situation, nous pouvons:</a:t>
            </a:r>
          </a:p>
          <a:p>
            <a:pPr marL="285750" indent="-285750">
              <a:buFont typeface="Arial" panose="020B0604020202020204" pitchFamily="34" charset="0"/>
              <a:buChar char="•"/>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agir agressivement envers « l’autre » (réponse de combat);</a:t>
            </a:r>
          </a:p>
          <a:p>
            <a:pPr marL="285750" indent="-285750">
              <a:buFont typeface="Arial" panose="020B0604020202020204" pitchFamily="34" charset="0"/>
              <a:buChar char="•"/>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chercher à sortir de la situation, par exemple en pensant que d’y demeurer augmenterait les chances de dire quelque chose de raciste et d’être vu(e) comme raciste (réponse de fuite);</a:t>
            </a:r>
          </a:p>
          <a:p>
            <a:pPr marL="285750" indent="-285750">
              <a:buFont typeface="Arial" panose="020B0604020202020204" pitchFamily="34" charset="0"/>
              <a:buChar char="•"/>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se retirer, se désengager ou tomber dans une dépression, par exemple en se disant qu’il n’y a rien à faire contre le racisme parce que c’est un trop gros problème (réponse de l’immobilisation);</a:t>
            </a:r>
          </a:p>
          <a:p>
            <a:pPr marL="285750" indent="-285750">
              <a:buFont typeface="Arial" panose="020B0604020202020204" pitchFamily="34" charset="0"/>
              <a:buChar char="•"/>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ignorer ses propres idées et besoins pour se concentrer à plaire aux autres (réponse de soumission).</a:t>
            </a:r>
          </a:p>
          <a:p>
            <a:pPr marL="285750" indent="-285750">
              <a:buFont typeface="Arial" panose="020B0604020202020204" pitchFamily="34" charset="0"/>
              <a:buChar char="•"/>
            </a:pPr>
            <a:endParaRPr lang="fr-CA" sz="1800" b="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Le déclenchement de l’amygdale varie selon les personnes. Ainsi, des traumatismes peuvent augmenter les chances d’avoir un signal et des tendances de comportements en réponse peuvent émerger au cours de la vie.</a:t>
            </a:r>
          </a:p>
          <a:p>
            <a:pPr marL="0" indent="0">
              <a:buFont typeface="Arial" panose="020B0604020202020204" pitchFamily="34" charset="0"/>
              <a:buNone/>
            </a:pPr>
            <a:endParaRPr lang="fr-CA" sz="1800" b="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Lorsque notre amygdale cérébrale envoie un signal de détresse, nous sommes susceptibles de le ressentir dans notre corps (palpitations cardiaques, contractions oculaires, tension dans les épaules, maux de ventre, etc.).</a:t>
            </a:r>
          </a:p>
          <a:p>
            <a:pPr marL="0" indent="0">
              <a:buFont typeface="Arial" panose="020B0604020202020204" pitchFamily="34" charset="0"/>
              <a:buNone/>
            </a:pPr>
            <a:endParaRPr lang="fr-CA" sz="1800" b="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0" i="0" noProof="0" dirty="0">
                <a:effectLst/>
                <a:latin typeface="Calibri" panose="020F0502020204030204" pitchFamily="34" charset="0"/>
                <a:ea typeface="MS Mincho" panose="02020609040205080304" pitchFamily="49" charset="-128"/>
                <a:cs typeface="Arial" panose="020B0604020202020204" pitchFamily="34" charset="0"/>
              </a:rPr>
              <a:t>Prendre le temps de reconnaitre les sensations du corps peut nous aider à sortir de la réponse de détresse et nous ouvrir à de nouvelles idées et de nouvelles possibilités.</a:t>
            </a:r>
          </a:p>
          <a:p>
            <a:pPr marL="0" indent="0">
              <a:buFont typeface="Arial" panose="020B0604020202020204" pitchFamily="34" charset="0"/>
              <a:buNone/>
            </a:pPr>
            <a:endParaRPr lang="fr-CA" sz="1800" i="0" noProof="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fr-CA" sz="1800" b="1" i="0" noProof="0" dirty="0">
                <a:effectLst/>
                <a:latin typeface="Calibri" panose="020F0502020204030204" pitchFamily="34" charset="0"/>
                <a:ea typeface="MS Mincho" panose="02020609040205080304" pitchFamily="49" charset="-128"/>
                <a:cs typeface="Arial" panose="020B0604020202020204" pitchFamily="34" charset="0"/>
              </a:rPr>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Elliott, N. (2021). </a:t>
            </a:r>
            <a:r>
              <a:rPr lang="fr-CA" noProof="0" dirty="0" err="1"/>
              <a:t>Using</a:t>
            </a:r>
            <a:r>
              <a:rPr lang="fr-CA" noProof="0" dirty="0"/>
              <a:t> </a:t>
            </a:r>
            <a:r>
              <a:rPr lang="fr-CA" noProof="0" dirty="0" err="1"/>
              <a:t>Mind</a:t>
            </a:r>
            <a:r>
              <a:rPr lang="fr-CA" noProof="0" dirty="0"/>
              <a:t>-Body Practices to </a:t>
            </a:r>
            <a:r>
              <a:rPr lang="fr-CA" noProof="0" dirty="0" err="1"/>
              <a:t>Uproot</a:t>
            </a:r>
            <a:r>
              <a:rPr lang="fr-CA" noProof="0" dirty="0"/>
              <a:t> </a:t>
            </a:r>
            <a:r>
              <a:rPr lang="fr-CA" noProof="0" dirty="0" err="1"/>
              <a:t>Unconscious</a:t>
            </a:r>
            <a:r>
              <a:rPr lang="fr-CA" noProof="0" dirty="0"/>
              <a:t> </a:t>
            </a:r>
            <a:r>
              <a:rPr lang="fr-CA" noProof="0" dirty="0" err="1"/>
              <a:t>Bias</a:t>
            </a:r>
            <a:r>
              <a:rPr lang="fr-CA" noProof="0" dirty="0"/>
              <a:t> in the </a:t>
            </a:r>
            <a:r>
              <a:rPr lang="fr-CA" noProof="0" dirty="0" err="1"/>
              <a:t>Education</a:t>
            </a:r>
            <a:r>
              <a:rPr lang="fr-CA" noProof="0" dirty="0"/>
              <a:t> Profession. </a:t>
            </a:r>
            <a:r>
              <a:rPr lang="fr-CA" i="1" noProof="0" dirty="0"/>
              <a:t>AILACTE Journal</a:t>
            </a:r>
            <a:r>
              <a:rPr lang="fr-CA" noProof="0" dirty="0"/>
              <a:t>.</a:t>
            </a:r>
          </a:p>
          <a:p>
            <a:pPr marL="0" indent="0">
              <a:buFont typeface="Arial" panose="020B0604020202020204" pitchFamily="34" charset="0"/>
              <a:buNone/>
            </a:pPr>
            <a:endParaRPr lang="fr-CA" b="0" i="0" noProof="0" dirty="0"/>
          </a:p>
        </p:txBody>
      </p:sp>
      <p:sp>
        <p:nvSpPr>
          <p:cNvPr id="4" name="Slide Number Placeholder 3"/>
          <p:cNvSpPr>
            <a:spLocks noGrp="1"/>
          </p:cNvSpPr>
          <p:nvPr>
            <p:ph type="sldNum" sz="quarter" idx="5"/>
          </p:nvPr>
        </p:nvSpPr>
        <p:spPr/>
        <p:txBody>
          <a:bodyPr/>
          <a:lstStyle/>
          <a:p>
            <a:fld id="{1872ED28-AAE7-4473-A288-72127962B4F3}" type="slidenum">
              <a:rPr lang="en-US" smtClean="0"/>
              <a:t>22</a:t>
            </a:fld>
            <a:endParaRPr lang="en-US"/>
          </a:p>
        </p:txBody>
      </p:sp>
    </p:spTree>
    <p:extLst>
      <p:ext uri="{BB962C8B-B14F-4D97-AF65-F5344CB8AC3E}">
        <p14:creationId xmlns:p14="http://schemas.microsoft.com/office/powerpoint/2010/main" val="193070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872ED28-AAE7-4473-A288-72127962B4F3}" type="slidenum">
              <a:rPr lang="en-US" smtClean="0"/>
              <a:t>23</a:t>
            </a:fld>
            <a:endParaRPr lang="en-US"/>
          </a:p>
        </p:txBody>
      </p:sp>
    </p:spTree>
    <p:extLst>
      <p:ext uri="{BB962C8B-B14F-4D97-AF65-F5344CB8AC3E}">
        <p14:creationId xmlns:p14="http://schemas.microsoft.com/office/powerpoint/2010/main" val="82445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fr-CA" b="1" noProof="0" dirty="0"/>
              <a:t>Soulignez </a:t>
            </a:r>
            <a:r>
              <a:rPr lang="fr-CA" b="0" noProof="0" dirty="0"/>
              <a:t>comment les biais inconscients et l’oppression institutionnels se renforcent mutuellement. Montrez aux personnes étudiantes le diagramme suivant et expliquez-le en utilisant un exemple. Cet exemple peut être le suivant:</a:t>
            </a:r>
          </a:p>
          <a:p>
            <a:pPr marL="742950" lvl="1" indent="-285750">
              <a:buFont typeface="Arial"/>
              <a:buChar char="•"/>
            </a:pPr>
            <a:r>
              <a:rPr lang="fr-CA" b="1" noProof="0" dirty="0">
                <a:cs typeface="Calibri"/>
              </a:rPr>
              <a:t>Pratiques et politiques discriminatoires: </a:t>
            </a:r>
            <a:r>
              <a:rPr lang="fr-CA" b="0" noProof="0" dirty="0">
                <a:cs typeface="Calibri"/>
              </a:rPr>
              <a:t>Pendant des décennies, le gouvernement fédéral a sous-investie l’éducation des Premières Nations. La qualité de l’éducation disponible pour les enfants des Premières Nations vivant en réserve est souvent moindre que celle des enfants allochtones étudiant dans les écoles provinciales.</a:t>
            </a:r>
          </a:p>
          <a:p>
            <a:pPr marL="742950" lvl="1" indent="-285750">
              <a:buFont typeface="Arial"/>
              <a:buChar char="•"/>
            </a:pPr>
            <a:r>
              <a:rPr lang="fr-CA" b="1" noProof="0" dirty="0">
                <a:cs typeface="Calibri"/>
              </a:rPr>
              <a:t>Résultats inéquitables: </a:t>
            </a:r>
            <a:r>
              <a:rPr lang="fr-CA" b="0" noProof="0" dirty="0">
                <a:cs typeface="Calibri"/>
              </a:rPr>
              <a:t>Conséquemment, les jeunes des Premières Nations ont des taux de diplomation du secondaire plus bas que chez les allochtones.</a:t>
            </a:r>
          </a:p>
          <a:p>
            <a:pPr marL="742950" lvl="1" indent="-285750">
              <a:buFont typeface="Arial"/>
              <a:buChar char="•"/>
            </a:pPr>
            <a:r>
              <a:rPr lang="fr-CA" b="1" noProof="0" dirty="0">
                <a:cs typeface="Calibri"/>
              </a:rPr>
              <a:t>Biais conscients et inconscients: </a:t>
            </a:r>
            <a:r>
              <a:rPr lang="fr-CA" b="0" noProof="0" dirty="0">
                <a:cs typeface="Calibri"/>
              </a:rPr>
              <a:t>Notre esprit commence, consciemment ou inconsciemment, à voir les jeunes des Premières Nations comme moins intelligent(e)s et moins capables. Même si, rationnellement, nous comprenons que l’intelligence est malléable et également distribuée au sein des groupes raciaux, ce que nous voyons dans nos expériences quotidiennes renforce les croyances négatives par rapport au potentiel académique des jeunes des Premières Nations.</a:t>
            </a:r>
          </a:p>
          <a:p>
            <a:pPr marL="742950" lvl="1" indent="-285750">
              <a:buFont typeface="Arial"/>
              <a:buChar char="•"/>
            </a:pPr>
            <a:r>
              <a:rPr lang="fr-CA" b="1" noProof="0" dirty="0">
                <a:cs typeface="Calibri"/>
              </a:rPr>
              <a:t>Retour sur les pratiques et les politiques discriminatoires: </a:t>
            </a:r>
            <a:r>
              <a:rPr lang="fr-CA" b="0" noProof="0" dirty="0">
                <a:cs typeface="Calibri"/>
              </a:rPr>
              <a:t>Lorsque les personnes enseignantes, à cause de leurs biais inconscients, réduisent leurs attentes envers les jeunes des Premières Nations ou lorsque le gouvernement échoue à donner les ressources suffisantes pour leur éducation, nous reproduisons l’inégalité et le cercle vicieux de la discrimination et du biais.</a:t>
            </a:r>
            <a:endParaRPr lang="fr-CA" b="1" noProof="0" dirty="0">
              <a:cs typeface="Calibri"/>
            </a:endParaRPr>
          </a:p>
          <a:p>
            <a:endParaRPr lang="fr-CA" noProof="0"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24</a:t>
            </a:fld>
            <a:endParaRPr lang="en-US"/>
          </a:p>
        </p:txBody>
      </p:sp>
    </p:spTree>
    <p:extLst>
      <p:ext uri="{BB962C8B-B14F-4D97-AF65-F5344CB8AC3E}">
        <p14:creationId xmlns:p14="http://schemas.microsoft.com/office/powerpoint/2010/main" val="204818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Invitez les personnes étudiantes à faire une prédiction sur les résultats.</a:t>
            </a:r>
            <a:endParaRPr lang="fr-CA" noProof="0" dirty="0"/>
          </a:p>
          <a:p>
            <a:pPr marL="171450" indent="-171450">
              <a:buFont typeface="Arial,Sans-Serif"/>
              <a:buChar char="•"/>
            </a:pPr>
            <a:r>
              <a:rPr lang="fr-CA" noProof="0" dirty="0"/>
              <a:t>Option numérique: les personnes étudiantes répondent sur une application ou un site Internet comme </a:t>
            </a:r>
            <a:r>
              <a:rPr lang="fr-CA" noProof="0" dirty="0" err="1"/>
              <a:t>Wooclap</a:t>
            </a:r>
            <a:r>
              <a:rPr lang="fr-CA" noProof="0" dirty="0"/>
              <a:t> ou </a:t>
            </a:r>
            <a:r>
              <a:rPr lang="fr-CA" noProof="0" dirty="0" err="1"/>
              <a:t>PollEverywhere</a:t>
            </a:r>
            <a:r>
              <a:rPr lang="fr-CA" noProof="0" dirty="0"/>
              <a:t>.</a:t>
            </a:r>
          </a:p>
          <a:p>
            <a:pPr marL="171450" indent="-171450">
              <a:buFont typeface="Arial,Sans-Serif"/>
              <a:buChar char="•"/>
            </a:pPr>
            <a:r>
              <a:rPr lang="fr-CA" noProof="0" dirty="0"/>
              <a:t>Option non numérique: les personnes étudiantes discutent de leurs prédictions pendant une minute avec leurs voisin(e)s.</a:t>
            </a:r>
          </a:p>
          <a:p>
            <a:pPr marL="171450" indent="-171450">
              <a:buFont typeface="Arial,Sans-Serif"/>
              <a:buChar char="•"/>
            </a:pPr>
            <a:endParaRPr lang="fr-CA" noProof="0" dirty="0"/>
          </a:p>
          <a:p>
            <a:pPr marL="0" indent="0">
              <a:buFont typeface="Arial,Sans-Serif"/>
              <a:buNone/>
            </a:pPr>
            <a:r>
              <a:rPr lang="fr-CA" b="1" noProof="0" dirty="0"/>
              <a:t>Partagez les résultats de l’expérimentation</a:t>
            </a:r>
          </a:p>
          <a:p>
            <a:pPr marL="171450" indent="-171450">
              <a:buFont typeface="Arial" panose="020B0604020202020204" pitchFamily="34" charset="0"/>
              <a:buChar char="•"/>
            </a:pPr>
            <a:r>
              <a:rPr lang="fr-CA" b="0" noProof="0" dirty="0"/>
              <a:t>Invitez deux ou trois personnes étudiantes à partager de vive voix leurs prédictions et à expliquer leurs décisions.</a:t>
            </a:r>
          </a:p>
          <a:p>
            <a:pPr marL="171450" indent="-171450">
              <a:buFont typeface="Arial" panose="020B0604020202020204" pitchFamily="34" charset="0"/>
              <a:buChar char="•"/>
            </a:pPr>
            <a:r>
              <a:rPr lang="fr-CA" b="0" noProof="0" dirty="0"/>
              <a:t>Partagez la bonne réponse (b. Les visages blancs).</a:t>
            </a:r>
          </a:p>
          <a:p>
            <a:pPr marL="171450" indent="-171450">
              <a:buFont typeface="Arial" panose="020B0604020202020204" pitchFamily="34" charset="0"/>
              <a:buChar char="•"/>
            </a:pPr>
            <a:r>
              <a:rPr lang="fr-CA" b="0" noProof="0" dirty="0"/>
              <a:t>Aussi, expliquez que les personnes participantes avaient plus tendance à recommander de la crème antidouleur aux visages blancs.</a:t>
            </a:r>
            <a:endParaRPr lang="fr-CA" noProof="0" dirty="0">
              <a:cs typeface="Calibri"/>
            </a:endParaRPr>
          </a:p>
          <a:p>
            <a:pPr marL="0" indent="0">
              <a:buFont typeface="Arial,Sans-Serif"/>
              <a:buNone/>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sz="1200" noProof="0" dirty="0">
                <a:solidFill>
                  <a:schemeClr val="tx1">
                    <a:lumMod val="50000"/>
                    <a:lumOff val="50000"/>
                  </a:schemeClr>
                </a:solidFill>
                <a:ea typeface="+mn-lt"/>
                <a:cs typeface="+mn-lt"/>
              </a:rPr>
              <a:t>Mende-</a:t>
            </a:r>
            <a:r>
              <a:rPr lang="fr-CA" sz="1200" noProof="0" dirty="0" err="1">
                <a:solidFill>
                  <a:schemeClr val="tx1">
                    <a:lumMod val="50000"/>
                    <a:lumOff val="50000"/>
                  </a:schemeClr>
                </a:solidFill>
                <a:ea typeface="+mn-lt"/>
                <a:cs typeface="+mn-lt"/>
              </a:rPr>
              <a:t>Siedlecki</a:t>
            </a:r>
            <a:r>
              <a:rPr lang="fr-CA" sz="1200" noProof="0" dirty="0">
                <a:solidFill>
                  <a:schemeClr val="tx1">
                    <a:lumMod val="50000"/>
                    <a:lumOff val="50000"/>
                  </a:schemeClr>
                </a:solidFill>
                <a:ea typeface="+mn-lt"/>
                <a:cs typeface="+mn-lt"/>
              </a:rPr>
              <a:t>, P., Lin, J., Ferron, S., Gibbons, C., Drain, A., &amp; </a:t>
            </a:r>
            <a:r>
              <a:rPr lang="fr-CA" sz="1200" noProof="0" dirty="0" err="1">
                <a:solidFill>
                  <a:schemeClr val="tx1">
                    <a:lumMod val="50000"/>
                    <a:lumOff val="50000"/>
                  </a:schemeClr>
                </a:solidFill>
                <a:ea typeface="+mn-lt"/>
                <a:cs typeface="+mn-lt"/>
              </a:rPr>
              <a:t>Goharzad</a:t>
            </a:r>
            <a:r>
              <a:rPr lang="fr-CA" sz="1200" noProof="0" dirty="0">
                <a:solidFill>
                  <a:schemeClr val="tx1">
                    <a:lumMod val="50000"/>
                    <a:lumOff val="50000"/>
                  </a:schemeClr>
                </a:solidFill>
                <a:ea typeface="+mn-lt"/>
                <a:cs typeface="+mn-lt"/>
              </a:rPr>
              <a:t>, A. (2021). Seeing no pain: </a:t>
            </a:r>
            <a:r>
              <a:rPr lang="fr-CA" sz="1200" noProof="0" dirty="0" err="1">
                <a:solidFill>
                  <a:schemeClr val="tx1">
                    <a:lumMod val="50000"/>
                    <a:lumOff val="50000"/>
                  </a:schemeClr>
                </a:solidFill>
                <a:ea typeface="+mn-lt"/>
                <a:cs typeface="+mn-lt"/>
              </a:rPr>
              <a:t>Assessing</a:t>
            </a:r>
            <a:r>
              <a:rPr lang="fr-CA" sz="1200" noProof="0" dirty="0">
                <a:solidFill>
                  <a:schemeClr val="tx1">
                    <a:lumMod val="50000"/>
                    <a:lumOff val="50000"/>
                  </a:schemeClr>
                </a:solidFill>
                <a:ea typeface="+mn-lt"/>
                <a:cs typeface="+mn-lt"/>
              </a:rPr>
              <a:t> the </a:t>
            </a:r>
            <a:r>
              <a:rPr lang="fr-CA" sz="1200" noProof="0" dirty="0" err="1">
                <a:solidFill>
                  <a:schemeClr val="tx1">
                    <a:lumMod val="50000"/>
                    <a:lumOff val="50000"/>
                  </a:schemeClr>
                </a:solidFill>
                <a:ea typeface="+mn-lt"/>
                <a:cs typeface="+mn-lt"/>
              </a:rPr>
              <a:t>generalizability</a:t>
            </a:r>
            <a:r>
              <a:rPr lang="fr-CA" sz="1200" noProof="0" dirty="0">
                <a:solidFill>
                  <a:schemeClr val="tx1">
                    <a:lumMod val="50000"/>
                    <a:lumOff val="50000"/>
                  </a:schemeClr>
                </a:solidFill>
                <a:ea typeface="+mn-lt"/>
                <a:cs typeface="+mn-lt"/>
              </a:rPr>
              <a:t> of racial </a:t>
            </a:r>
            <a:r>
              <a:rPr lang="fr-CA" sz="1200" noProof="0" dirty="0" err="1">
                <a:solidFill>
                  <a:schemeClr val="tx1">
                    <a:lumMod val="50000"/>
                    <a:lumOff val="50000"/>
                  </a:schemeClr>
                </a:solidFill>
                <a:ea typeface="+mn-lt"/>
                <a:cs typeface="+mn-lt"/>
              </a:rPr>
              <a:t>bias</a:t>
            </a:r>
            <a:r>
              <a:rPr lang="fr-CA" sz="1200" noProof="0" dirty="0">
                <a:solidFill>
                  <a:schemeClr val="tx1">
                    <a:lumMod val="50000"/>
                    <a:lumOff val="50000"/>
                  </a:schemeClr>
                </a:solidFill>
                <a:ea typeface="+mn-lt"/>
                <a:cs typeface="+mn-lt"/>
              </a:rPr>
              <a:t> in pain perception. </a:t>
            </a:r>
            <a:r>
              <a:rPr lang="fr-CA" sz="1200" i="1" noProof="0" dirty="0" err="1">
                <a:solidFill>
                  <a:schemeClr val="tx1">
                    <a:lumMod val="50000"/>
                    <a:lumOff val="50000"/>
                  </a:schemeClr>
                </a:solidFill>
                <a:ea typeface="+mn-lt"/>
                <a:cs typeface="+mn-lt"/>
              </a:rPr>
              <a:t>Emotion</a:t>
            </a:r>
            <a:r>
              <a:rPr lang="fr-CA" sz="1200" noProof="0" dirty="0">
                <a:solidFill>
                  <a:schemeClr val="tx1">
                    <a:lumMod val="50000"/>
                    <a:lumOff val="50000"/>
                  </a:schemeClr>
                </a:solidFill>
                <a:ea typeface="+mn-lt"/>
                <a:cs typeface="+mn-lt"/>
              </a:rPr>
              <a:t>. </a:t>
            </a:r>
            <a:r>
              <a:rPr lang="fr-CA" sz="1200" noProof="0" dirty="0">
                <a:solidFill>
                  <a:schemeClr val="tx1">
                    <a:lumMod val="50000"/>
                    <a:lumOff val="50000"/>
                  </a:schemeClr>
                </a:solidFill>
                <a:ea typeface="+mn-lt"/>
                <a:cs typeface="+mn-lt"/>
                <a:hlinkClick r:id="rId3">
                  <a:extLst>
                    <a:ext uri="{A12FA001-AC4F-418D-AE19-62706E023703}">
                      <ahyp:hlinkClr xmlns:ahyp="http://schemas.microsoft.com/office/drawing/2018/hyperlinkcolor" val="tx"/>
                    </a:ext>
                  </a:extLst>
                </a:hlinkClick>
              </a:rPr>
              <a:t>https://doi.org/10.1037/emo0000953</a:t>
            </a:r>
            <a:r>
              <a:rPr lang="fr-CA" sz="1200" noProof="0" dirty="0">
                <a:solidFill>
                  <a:schemeClr val="tx1">
                    <a:lumMod val="50000"/>
                    <a:lumOff val="50000"/>
                  </a:schemeClr>
                </a:solidFill>
                <a:ea typeface="+mn-lt"/>
                <a:cs typeface="+mn-lt"/>
              </a:rPr>
              <a:t> </a:t>
            </a:r>
          </a:p>
          <a:p>
            <a:endParaRPr lang="fr-CA" noProof="0"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4</a:t>
            </a:fld>
            <a:endParaRPr lang="en-US"/>
          </a:p>
        </p:txBody>
      </p:sp>
    </p:spTree>
    <p:extLst>
      <p:ext uri="{BB962C8B-B14F-4D97-AF65-F5344CB8AC3E}">
        <p14:creationId xmlns:p14="http://schemas.microsoft.com/office/powerpoint/2010/main" val="55684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Contextualiser l’expérimentation sur l’estimation de la douleur</a:t>
            </a:r>
          </a:p>
          <a:p>
            <a:pPr marL="171450" indent="-171450">
              <a:buFont typeface="Arial" panose="020B0604020202020204" pitchFamily="34" charset="0"/>
              <a:buChar char="•"/>
            </a:pPr>
            <a:r>
              <a:rPr lang="fr-FR" b="0" noProof="0" dirty="0"/>
              <a:t>L’échec de voir la douleur sur les visages de personnes noires possède des racines historiques et culturelles profondes. Les croyances que les personnes blanches et noires sont fondamentalement différentes sur le plan biologique ont été utilisées par des scientifiques, des docteurs et des propriétaires d’esclaves pour justifier l’esclavage et les mauvais traitements des personnes noires dans la recherche médicale. Par exemple, pendant la Seconde Guerre mondiale, l’armée des États-Unis ont secrètement testé les impacts du gaz moutarde et d’autres produits chimiques sur des soldats américains. Plus spécifiquement, les soldats noirs et portoricains étaient soumis à des tests pour trouver « le soldat chimique idéal ». S’ils étaient plus résistants au gaz moutarde, ils pouvaient être envoyés sur le front pendant que les soldats blancs demeuraient en arrière, protégés du gaz. </a:t>
            </a:r>
          </a:p>
          <a:p>
            <a:pPr marL="171450" indent="-171450">
              <a:buFont typeface="Arial" panose="020B0604020202020204" pitchFamily="34" charset="0"/>
              <a:buChar char="•"/>
            </a:pPr>
            <a:r>
              <a:rPr lang="fr-FR" b="0" noProof="0" dirty="0"/>
              <a:t>Aujourd’hui, plusieurs personnes (incluant des scientifiques, des docteur(e)s et d’autres) continuent de croire (faussement) que les corps des personnes noires sont fondamentalement et biologiquement différents des corps de personnes blanches. Par exemple, plusieurs personnes croient que les personnes noires sont meilleures athlètes (plus rapides, plus fortes, plus agiles), plus résistantes à la chaleur extrême et moins susceptible à la douleur. </a:t>
            </a:r>
          </a:p>
          <a:p>
            <a:pPr marL="171450" indent="-171450">
              <a:buFont typeface="Arial" panose="020B0604020202020204" pitchFamily="34" charset="0"/>
              <a:buChar char="•"/>
            </a:pPr>
            <a:r>
              <a:rPr lang="fr-FR" b="0" noProof="0" dirty="0"/>
              <a:t>Si un(e) docteur(e) croit que les personnes noires ressentent moins la douleur que les personnes blanches ou si l’expert(e) médical(e) ne voit pas la douleur sur les visages noirs, alors il y a plus de chance que des médicaments ne soient pas prescrits aux personnes noires.</a:t>
            </a:r>
          </a:p>
          <a:p>
            <a:pPr marL="171450" indent="-171450">
              <a:buFont typeface="Arial" panose="020B0604020202020204" pitchFamily="34" charset="0"/>
              <a:buChar char="•"/>
            </a:pPr>
            <a:r>
              <a:rPr lang="fr-FR" b="0" noProof="0" dirty="0"/>
              <a:t>Il y a, en fait, beaucoup de recherche qui montre que, comparée à la patientèle blanche, la patientèle noire a significativement moins de chance de se faire prescrire des antidouleurs, si oui, alors de plus petites doses.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noProof="0" dirty="0"/>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dirty="0"/>
              <a:t>Hoffman, K. M., </a:t>
            </a:r>
            <a:r>
              <a:rPr lang="fr-FR" noProof="0" dirty="0" err="1"/>
              <a:t>Trawalter</a:t>
            </a:r>
            <a:r>
              <a:rPr lang="fr-FR" noProof="0" dirty="0"/>
              <a:t>, S., </a:t>
            </a:r>
            <a:r>
              <a:rPr lang="fr-FR" noProof="0" dirty="0" err="1"/>
              <a:t>Axt</a:t>
            </a:r>
            <a:r>
              <a:rPr lang="fr-FR" noProof="0" dirty="0"/>
              <a:t>, J. R., &amp; Oliver, M. N. (2016). Racial </a:t>
            </a:r>
            <a:r>
              <a:rPr lang="fr-FR" noProof="0" dirty="0" err="1"/>
              <a:t>bias</a:t>
            </a:r>
            <a:r>
              <a:rPr lang="fr-FR" noProof="0" dirty="0"/>
              <a:t> in pain </a:t>
            </a:r>
            <a:r>
              <a:rPr lang="fr-FR" noProof="0" dirty="0" err="1"/>
              <a:t>assessment</a:t>
            </a:r>
            <a:r>
              <a:rPr lang="fr-FR" noProof="0" dirty="0"/>
              <a:t> and </a:t>
            </a:r>
            <a:r>
              <a:rPr lang="fr-FR" noProof="0" dirty="0" err="1"/>
              <a:t>treatment</a:t>
            </a:r>
            <a:r>
              <a:rPr lang="fr-FR" noProof="0" dirty="0"/>
              <a:t> </a:t>
            </a:r>
            <a:r>
              <a:rPr lang="fr-FR" noProof="0" dirty="0" err="1"/>
              <a:t>recommendations</a:t>
            </a:r>
            <a:r>
              <a:rPr lang="fr-FR" noProof="0" dirty="0"/>
              <a:t>, and false </a:t>
            </a:r>
            <a:r>
              <a:rPr lang="fr-FR" noProof="0" dirty="0" err="1"/>
              <a:t>beliefs</a:t>
            </a:r>
            <a:r>
              <a:rPr lang="fr-FR" noProof="0" dirty="0"/>
              <a:t> about </a:t>
            </a:r>
            <a:r>
              <a:rPr lang="fr-FR" noProof="0" dirty="0" err="1"/>
              <a:t>biological</a:t>
            </a:r>
            <a:r>
              <a:rPr lang="fr-FR" noProof="0" dirty="0"/>
              <a:t> </a:t>
            </a:r>
            <a:r>
              <a:rPr lang="fr-FR" noProof="0" dirty="0" err="1"/>
              <a:t>differences</a:t>
            </a:r>
            <a:r>
              <a:rPr lang="fr-FR" noProof="0" dirty="0"/>
              <a:t> </a:t>
            </a:r>
            <a:r>
              <a:rPr lang="fr-FR" noProof="0" dirty="0" err="1"/>
              <a:t>between</a:t>
            </a:r>
            <a:r>
              <a:rPr lang="fr-FR" noProof="0" dirty="0"/>
              <a:t> blacks and </a:t>
            </a:r>
            <a:r>
              <a:rPr lang="fr-FR" noProof="0" dirty="0" err="1"/>
              <a:t>whites</a:t>
            </a:r>
            <a:r>
              <a:rPr lang="fr-FR" noProof="0" dirty="0"/>
              <a:t>. </a:t>
            </a:r>
            <a:r>
              <a:rPr lang="fr-FR" i="1" noProof="0" dirty="0" err="1"/>
              <a:t>Proceedings</a:t>
            </a:r>
            <a:r>
              <a:rPr lang="fr-FR" i="1" noProof="0" dirty="0"/>
              <a:t> of the National </a:t>
            </a:r>
            <a:r>
              <a:rPr lang="fr-FR" i="1" noProof="0" dirty="0" err="1"/>
              <a:t>Academy</a:t>
            </a:r>
            <a:r>
              <a:rPr lang="fr-FR" i="1" noProof="0" dirty="0"/>
              <a:t> of Sciences</a:t>
            </a:r>
            <a:r>
              <a:rPr lang="fr-FR" noProof="0" dirty="0"/>
              <a:t>, </a:t>
            </a:r>
            <a:r>
              <a:rPr lang="fr-FR" i="1" noProof="0" dirty="0"/>
              <a:t>113</a:t>
            </a:r>
            <a:r>
              <a:rPr lang="fr-FR" noProof="0" dirty="0"/>
              <a:t>(16), 4296-4301. </a:t>
            </a:r>
            <a:r>
              <a:rPr lang="fr-FR" noProof="0" dirty="0" err="1"/>
              <a:t>doi</a:t>
            </a:r>
            <a:r>
              <a:rPr lang="fr-FR" noProof="0" dirty="0"/>
              <a:t>: 10.1037/xge0000600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noProof="0" dirty="0"/>
          </a:p>
          <a:p>
            <a:pPr marL="171450" indent="-171450">
              <a:buFont typeface="Arial" panose="020B0604020202020204" pitchFamily="34" charset="0"/>
              <a:buChar char="•"/>
            </a:pPr>
            <a:endParaRPr lang="fr-FR" noProof="0" dirty="0"/>
          </a:p>
        </p:txBody>
      </p:sp>
      <p:sp>
        <p:nvSpPr>
          <p:cNvPr id="4" name="Slide Number Placeholder 3"/>
          <p:cNvSpPr>
            <a:spLocks noGrp="1"/>
          </p:cNvSpPr>
          <p:nvPr>
            <p:ph type="sldNum" sz="quarter" idx="5"/>
          </p:nvPr>
        </p:nvSpPr>
        <p:spPr/>
        <p:txBody>
          <a:bodyPr/>
          <a:lstStyle/>
          <a:p>
            <a:fld id="{1872ED28-AAE7-4473-A288-72127962B4F3}" type="slidenum">
              <a:rPr lang="en-US" smtClean="0"/>
              <a:t>5</a:t>
            </a:fld>
            <a:endParaRPr lang="en-US"/>
          </a:p>
        </p:txBody>
      </p:sp>
    </p:spTree>
    <p:extLst>
      <p:ext uri="{BB962C8B-B14F-4D97-AF65-F5344CB8AC3E}">
        <p14:creationId xmlns:p14="http://schemas.microsoft.com/office/powerpoint/2010/main" val="285180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872ED28-AAE7-4473-A288-72127962B4F3}" type="slidenum">
              <a:rPr lang="en-US" smtClean="0"/>
              <a:t>6</a:t>
            </a:fld>
            <a:endParaRPr lang="en-US"/>
          </a:p>
        </p:txBody>
      </p:sp>
    </p:spTree>
    <p:extLst>
      <p:ext uri="{BB962C8B-B14F-4D97-AF65-F5344CB8AC3E}">
        <p14:creationId xmlns:p14="http://schemas.microsoft.com/office/powerpoint/2010/main" val="37937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Décrivez l’expérimentation</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noProof="0" dirty="0">
                <a:cs typeface="Calibri"/>
              </a:rPr>
              <a:t>La première expérimentation impliquait des personnes de diverses professions. La prochaine n’implique que des docteur(e)s. Les docteur(e)s sont ont une expertise dans le domaine de la douleur et de sa gestion. </a:t>
            </a:r>
            <a:r>
              <a:rPr lang="fr-CA" noProof="0" dirty="0" err="1">
                <a:cs typeface="Calibri"/>
              </a:rPr>
              <a:t>Iels</a:t>
            </a:r>
            <a:r>
              <a:rPr lang="fr-CA" noProof="0" dirty="0">
                <a:cs typeface="Calibri"/>
              </a:rPr>
              <a:t> sont les autorités qui prescrivent les médicaments et recommandent la patientèle pour des chirurgies et autres traitements.</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noProof="0" dirty="0">
                <a:cs typeface="Calibri"/>
              </a:rPr>
              <a:t>Une équipe de chercheur(-se)s des États-Unis ont recruté 720 docteur(e)s toujours en exercice pour participer à une expérimentation. Chacune de ces personnes a regardé une entrevue enregistrée avec un(e) patient(e)s hypothétique dans lesquels </a:t>
            </a:r>
            <a:r>
              <a:rPr lang="fr-CA" noProof="0" dirty="0" err="1">
                <a:cs typeface="Calibri"/>
              </a:rPr>
              <a:t>iels</a:t>
            </a:r>
            <a:r>
              <a:rPr lang="fr-CA" noProof="0" dirty="0">
                <a:cs typeface="Calibri"/>
              </a:rPr>
              <a:t> décrivaient leurs symptômes (douleurs thoraciques) et leur historique médical (cigarette, exercice physique, etc.). Les données de la personne étaient aussi fournies, comme les résultats d’un bilan cardiaque.</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noProof="0" dirty="0">
                <a:cs typeface="Calibri"/>
              </a:rPr>
              <a:t>Les docteur(e)s participant, après avoir regardé la vidéo, devaient répondre s’</a:t>
            </a:r>
            <a:r>
              <a:rPr lang="fr-CA" noProof="0" dirty="0" err="1">
                <a:cs typeface="Calibri"/>
              </a:rPr>
              <a:t>iels</a:t>
            </a:r>
            <a:r>
              <a:rPr lang="fr-CA" noProof="0" dirty="0">
                <a:cs typeface="Calibri"/>
              </a:rPr>
              <a:t> référeraient le (la) patient(e) pour un cathétérisme cardiaque, soit le meilleur traitement pour les symptômes.</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noProof="0" dirty="0">
                <a:cs typeface="Calibri"/>
              </a:rPr>
              <a:t>Chaque docteur(e)s avait les mêmes données et regardait des vidéos dont les patient(e)s avaient les mêmes symptômes. Les acteur(-</a:t>
            </a:r>
            <a:r>
              <a:rPr lang="fr-CA" noProof="0" dirty="0" err="1">
                <a:cs typeface="Calibri"/>
              </a:rPr>
              <a:t>rice</a:t>
            </a:r>
            <a:r>
              <a:rPr lang="fr-CA" noProof="0" dirty="0">
                <a:cs typeface="Calibri"/>
              </a:rPr>
              <a:t>)s dans les vidéos avaient les mêmes scénarios, les mêmes paroles, les mêmes expressions faciales et les mêmes gestes.*</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noProof="0" dirty="0">
                <a:cs typeface="Calibri"/>
              </a:rPr>
              <a:t>La seule différence est dans la race et le genre. Le quart des docteur(e)s ont vu une femme noire, le quart un homme noir, le quart une femme blanche et le dernier quart un homme blanc.</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lang="fr-CA" noProof="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lang="fr-CA" noProof="0" dirty="0">
              <a:cs typeface="Calibri"/>
            </a:endParaRP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fr-CA" noProof="0" dirty="0">
                <a:cs typeface="Calibri"/>
              </a:rPr>
              <a:t>*L’expérimentation était plus complexe, mais est ici simplifiée.</a:t>
            </a:r>
          </a:p>
          <a:p>
            <a:pPr marL="171450" indent="-171450">
              <a:buFont typeface="Arial,Sans-Serif"/>
              <a:buChar char="•"/>
            </a:pPr>
            <a:endParaRPr lang="fr-CA" noProof="0" dirty="0"/>
          </a:p>
          <a:p>
            <a:pPr marL="0" indent="0">
              <a:buFont typeface="Arial,Sans-Serif"/>
              <a:buNone/>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sz="1200" noProof="0" dirty="0" err="1">
                <a:solidFill>
                  <a:schemeClr val="tx1">
                    <a:lumMod val="50000"/>
                    <a:lumOff val="50000"/>
                  </a:schemeClr>
                </a:solidFill>
              </a:rPr>
              <a:t>Schulman</a:t>
            </a:r>
            <a:r>
              <a:rPr lang="fr-CA" sz="1200" noProof="0" dirty="0">
                <a:solidFill>
                  <a:schemeClr val="tx1">
                    <a:lumMod val="50000"/>
                    <a:lumOff val="50000"/>
                  </a:schemeClr>
                </a:solidFill>
                <a:ea typeface="+mn-lt"/>
                <a:cs typeface="+mn-lt"/>
              </a:rPr>
              <a:t>, K. A., Berlin, J. A., </a:t>
            </a:r>
            <a:r>
              <a:rPr lang="fr-CA" sz="1200" noProof="0" dirty="0" err="1">
                <a:solidFill>
                  <a:schemeClr val="tx1">
                    <a:lumMod val="50000"/>
                    <a:lumOff val="50000"/>
                  </a:schemeClr>
                </a:solidFill>
                <a:ea typeface="+mn-lt"/>
                <a:cs typeface="+mn-lt"/>
              </a:rPr>
              <a:t>Harless</a:t>
            </a:r>
            <a:r>
              <a:rPr lang="fr-CA" sz="1200" noProof="0" dirty="0">
                <a:solidFill>
                  <a:schemeClr val="tx1">
                    <a:lumMod val="50000"/>
                    <a:lumOff val="50000"/>
                  </a:schemeClr>
                </a:solidFill>
                <a:ea typeface="+mn-lt"/>
                <a:cs typeface="+mn-lt"/>
              </a:rPr>
              <a:t>, W., Kerner, J. F., </a:t>
            </a:r>
            <a:r>
              <a:rPr lang="fr-CA" sz="1200" noProof="0" dirty="0" err="1">
                <a:solidFill>
                  <a:schemeClr val="tx1">
                    <a:lumMod val="50000"/>
                    <a:lumOff val="50000"/>
                  </a:schemeClr>
                </a:solidFill>
                <a:ea typeface="+mn-lt"/>
                <a:cs typeface="+mn-lt"/>
              </a:rPr>
              <a:t>Sistrunk</a:t>
            </a:r>
            <a:r>
              <a:rPr lang="fr-CA" sz="1200" noProof="0" dirty="0">
                <a:solidFill>
                  <a:schemeClr val="tx1">
                    <a:lumMod val="50000"/>
                    <a:lumOff val="50000"/>
                  </a:schemeClr>
                </a:solidFill>
                <a:ea typeface="+mn-lt"/>
                <a:cs typeface="+mn-lt"/>
              </a:rPr>
              <a:t>, S., </a:t>
            </a:r>
            <a:r>
              <a:rPr lang="fr-CA" sz="1200" noProof="0" dirty="0" err="1">
                <a:solidFill>
                  <a:schemeClr val="tx1">
                    <a:lumMod val="50000"/>
                    <a:lumOff val="50000"/>
                  </a:schemeClr>
                </a:solidFill>
                <a:ea typeface="+mn-lt"/>
                <a:cs typeface="+mn-lt"/>
              </a:rPr>
              <a:t>Gersh</a:t>
            </a:r>
            <a:r>
              <a:rPr lang="fr-CA" sz="1200" noProof="0" dirty="0">
                <a:solidFill>
                  <a:schemeClr val="tx1">
                    <a:lumMod val="50000"/>
                    <a:lumOff val="50000"/>
                  </a:schemeClr>
                </a:solidFill>
                <a:ea typeface="+mn-lt"/>
                <a:cs typeface="+mn-lt"/>
              </a:rPr>
              <a:t>, B. J., ... &amp; </a:t>
            </a:r>
            <a:r>
              <a:rPr lang="fr-CA" sz="1200" noProof="0" dirty="0" err="1">
                <a:solidFill>
                  <a:schemeClr val="tx1">
                    <a:lumMod val="50000"/>
                    <a:lumOff val="50000"/>
                  </a:schemeClr>
                </a:solidFill>
                <a:ea typeface="+mn-lt"/>
                <a:cs typeface="+mn-lt"/>
              </a:rPr>
              <a:t>Escarce</a:t>
            </a:r>
            <a:r>
              <a:rPr lang="fr-CA" sz="1200" noProof="0" dirty="0">
                <a:solidFill>
                  <a:schemeClr val="tx1">
                    <a:lumMod val="50000"/>
                    <a:lumOff val="50000"/>
                  </a:schemeClr>
                </a:solidFill>
                <a:ea typeface="+mn-lt"/>
                <a:cs typeface="+mn-lt"/>
              </a:rPr>
              <a:t>, J. J. (1999). The </a:t>
            </a:r>
            <a:r>
              <a:rPr lang="fr-CA" sz="1200" noProof="0" dirty="0" err="1">
                <a:solidFill>
                  <a:schemeClr val="tx1">
                    <a:lumMod val="50000"/>
                    <a:lumOff val="50000"/>
                  </a:schemeClr>
                </a:solidFill>
                <a:ea typeface="+mn-lt"/>
                <a:cs typeface="+mn-lt"/>
              </a:rPr>
              <a:t>effect</a:t>
            </a:r>
            <a:r>
              <a:rPr lang="fr-CA" sz="1200" noProof="0" dirty="0">
                <a:solidFill>
                  <a:schemeClr val="tx1">
                    <a:lumMod val="50000"/>
                    <a:lumOff val="50000"/>
                  </a:schemeClr>
                </a:solidFill>
                <a:ea typeface="+mn-lt"/>
                <a:cs typeface="+mn-lt"/>
              </a:rPr>
              <a:t> of race and </a:t>
            </a:r>
            <a:r>
              <a:rPr lang="fr-CA" sz="1200" noProof="0" dirty="0" err="1">
                <a:solidFill>
                  <a:schemeClr val="tx1">
                    <a:lumMod val="50000"/>
                    <a:lumOff val="50000"/>
                  </a:schemeClr>
                </a:solidFill>
                <a:ea typeface="+mn-lt"/>
                <a:cs typeface="+mn-lt"/>
              </a:rPr>
              <a:t>sex</a:t>
            </a:r>
            <a:r>
              <a:rPr lang="fr-CA" sz="1200" noProof="0" dirty="0">
                <a:solidFill>
                  <a:schemeClr val="tx1">
                    <a:lumMod val="50000"/>
                    <a:lumOff val="50000"/>
                  </a:schemeClr>
                </a:solidFill>
                <a:ea typeface="+mn-lt"/>
                <a:cs typeface="+mn-lt"/>
              </a:rPr>
              <a:t> on </a:t>
            </a:r>
            <a:r>
              <a:rPr lang="fr-CA" sz="1200" noProof="0" dirty="0" err="1">
                <a:solidFill>
                  <a:schemeClr val="tx1">
                    <a:lumMod val="50000"/>
                    <a:lumOff val="50000"/>
                  </a:schemeClr>
                </a:solidFill>
                <a:ea typeface="+mn-lt"/>
                <a:cs typeface="+mn-lt"/>
              </a:rPr>
              <a:t>physicians</a:t>
            </a:r>
            <a:r>
              <a:rPr lang="fr-CA" sz="1200" noProof="0" dirty="0">
                <a:solidFill>
                  <a:schemeClr val="tx1">
                    <a:lumMod val="50000"/>
                    <a:lumOff val="50000"/>
                  </a:schemeClr>
                </a:solidFill>
                <a:ea typeface="+mn-lt"/>
                <a:cs typeface="+mn-lt"/>
              </a:rPr>
              <a:t>' </a:t>
            </a:r>
            <a:r>
              <a:rPr lang="fr-CA" sz="1200" noProof="0" dirty="0" err="1">
                <a:solidFill>
                  <a:schemeClr val="tx1">
                    <a:lumMod val="50000"/>
                    <a:lumOff val="50000"/>
                  </a:schemeClr>
                </a:solidFill>
                <a:ea typeface="+mn-lt"/>
                <a:cs typeface="+mn-lt"/>
              </a:rPr>
              <a:t>recommendations</a:t>
            </a:r>
            <a:r>
              <a:rPr lang="fr-CA" sz="1200" noProof="0" dirty="0">
                <a:solidFill>
                  <a:schemeClr val="tx1">
                    <a:lumMod val="50000"/>
                    <a:lumOff val="50000"/>
                  </a:schemeClr>
                </a:solidFill>
                <a:ea typeface="+mn-lt"/>
                <a:cs typeface="+mn-lt"/>
              </a:rPr>
              <a:t> for </a:t>
            </a:r>
            <a:r>
              <a:rPr lang="fr-CA" sz="1200" noProof="0" dirty="0" err="1">
                <a:solidFill>
                  <a:schemeClr val="tx1">
                    <a:lumMod val="50000"/>
                    <a:lumOff val="50000"/>
                  </a:schemeClr>
                </a:solidFill>
                <a:ea typeface="+mn-lt"/>
                <a:cs typeface="+mn-lt"/>
              </a:rPr>
              <a:t>cardiac</a:t>
            </a:r>
            <a:r>
              <a:rPr lang="fr-CA" sz="1200" noProof="0" dirty="0">
                <a:solidFill>
                  <a:schemeClr val="tx1">
                    <a:lumMod val="50000"/>
                    <a:lumOff val="50000"/>
                  </a:schemeClr>
                </a:solidFill>
                <a:ea typeface="+mn-lt"/>
                <a:cs typeface="+mn-lt"/>
              </a:rPr>
              <a:t> </a:t>
            </a:r>
            <a:r>
              <a:rPr lang="fr-CA" sz="1200" noProof="0" dirty="0" err="1">
                <a:solidFill>
                  <a:schemeClr val="tx1">
                    <a:lumMod val="50000"/>
                    <a:lumOff val="50000"/>
                  </a:schemeClr>
                </a:solidFill>
                <a:ea typeface="+mn-lt"/>
                <a:cs typeface="+mn-lt"/>
              </a:rPr>
              <a:t>catheterization</a:t>
            </a:r>
            <a:r>
              <a:rPr lang="fr-CA" sz="1200" noProof="0" dirty="0">
                <a:solidFill>
                  <a:schemeClr val="tx1">
                    <a:lumMod val="50000"/>
                    <a:lumOff val="50000"/>
                  </a:schemeClr>
                </a:solidFill>
                <a:ea typeface="+mn-lt"/>
                <a:cs typeface="+mn-lt"/>
              </a:rPr>
              <a:t>. </a:t>
            </a:r>
            <a:r>
              <a:rPr lang="fr-CA" sz="1200" i="1" noProof="0" dirty="0">
                <a:solidFill>
                  <a:schemeClr val="tx1">
                    <a:lumMod val="50000"/>
                    <a:lumOff val="50000"/>
                  </a:schemeClr>
                </a:solidFill>
                <a:ea typeface="+mn-lt"/>
                <a:cs typeface="+mn-lt"/>
              </a:rPr>
              <a:t>New </a:t>
            </a:r>
            <a:r>
              <a:rPr lang="fr-CA" sz="1200" i="1" noProof="0" dirty="0" err="1">
                <a:solidFill>
                  <a:schemeClr val="tx1">
                    <a:lumMod val="50000"/>
                    <a:lumOff val="50000"/>
                  </a:schemeClr>
                </a:solidFill>
                <a:ea typeface="+mn-lt"/>
                <a:cs typeface="+mn-lt"/>
              </a:rPr>
              <a:t>England</a:t>
            </a:r>
            <a:r>
              <a:rPr lang="fr-CA" sz="1200" i="1" noProof="0" dirty="0">
                <a:solidFill>
                  <a:schemeClr val="tx1">
                    <a:lumMod val="50000"/>
                    <a:lumOff val="50000"/>
                  </a:schemeClr>
                </a:solidFill>
                <a:ea typeface="+mn-lt"/>
                <a:cs typeface="+mn-lt"/>
              </a:rPr>
              <a:t> Journal of </a:t>
            </a:r>
            <a:r>
              <a:rPr lang="fr-CA" sz="1200" i="1" noProof="0" dirty="0" err="1">
                <a:solidFill>
                  <a:schemeClr val="tx1">
                    <a:lumMod val="50000"/>
                    <a:lumOff val="50000"/>
                  </a:schemeClr>
                </a:solidFill>
                <a:ea typeface="+mn-lt"/>
                <a:cs typeface="+mn-lt"/>
              </a:rPr>
              <a:t>Medicine</a:t>
            </a:r>
            <a:r>
              <a:rPr lang="fr-CA" sz="1200" noProof="0" dirty="0">
                <a:solidFill>
                  <a:schemeClr val="tx1">
                    <a:lumMod val="50000"/>
                    <a:lumOff val="50000"/>
                  </a:schemeClr>
                </a:solidFill>
                <a:ea typeface="+mn-lt"/>
                <a:cs typeface="+mn-lt"/>
              </a:rPr>
              <a:t>, </a:t>
            </a:r>
            <a:r>
              <a:rPr lang="fr-CA" sz="1200" i="1" noProof="0" dirty="0">
                <a:solidFill>
                  <a:schemeClr val="tx1">
                    <a:lumMod val="50000"/>
                    <a:lumOff val="50000"/>
                  </a:schemeClr>
                </a:solidFill>
                <a:ea typeface="+mn-lt"/>
                <a:cs typeface="+mn-lt"/>
              </a:rPr>
              <a:t>340</a:t>
            </a:r>
            <a:r>
              <a:rPr lang="fr-CA" sz="1200" noProof="0" dirty="0">
                <a:solidFill>
                  <a:schemeClr val="tx1">
                    <a:lumMod val="50000"/>
                    <a:lumOff val="50000"/>
                  </a:schemeClr>
                </a:solidFill>
                <a:ea typeface="+mn-lt"/>
                <a:cs typeface="+mn-lt"/>
              </a:rPr>
              <a:t>(8), 618-626. </a:t>
            </a:r>
            <a:r>
              <a:rPr lang="fr-CA" noProof="0" dirty="0"/>
              <a:t>DOI: 10.1056/NEJM199902253400806</a:t>
            </a:r>
            <a:endParaRPr lang="fr-CA" sz="1200" noProof="0" dirty="0">
              <a:solidFill>
                <a:schemeClr val="tx1">
                  <a:lumMod val="50000"/>
                  <a:lumOff val="50000"/>
                </a:schemeClr>
              </a:solidFill>
              <a:ea typeface="+mn-lt"/>
              <a:cs typeface="+mn-lt"/>
            </a:endParaRPr>
          </a:p>
        </p:txBody>
      </p:sp>
      <p:sp>
        <p:nvSpPr>
          <p:cNvPr id="4" name="Slide Number Placeholder 3"/>
          <p:cNvSpPr>
            <a:spLocks noGrp="1"/>
          </p:cNvSpPr>
          <p:nvPr>
            <p:ph type="sldNum" sz="quarter" idx="5"/>
          </p:nvPr>
        </p:nvSpPr>
        <p:spPr/>
        <p:txBody>
          <a:bodyPr/>
          <a:lstStyle/>
          <a:p>
            <a:fld id="{1872ED28-AAE7-4473-A288-72127962B4F3}" type="slidenum">
              <a:rPr lang="en-US"/>
              <a:t>7</a:t>
            </a:fld>
            <a:endParaRPr lang="en-US"/>
          </a:p>
        </p:txBody>
      </p:sp>
    </p:spTree>
    <p:extLst>
      <p:ext uri="{BB962C8B-B14F-4D97-AF65-F5344CB8AC3E}">
        <p14:creationId xmlns:p14="http://schemas.microsoft.com/office/powerpoint/2010/main" val="261293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Invitez les personnes étudiantes à prédire les résultats</a:t>
            </a:r>
          </a:p>
          <a:p>
            <a:pPr marL="171450" indent="-171450">
              <a:buFont typeface="Arial" panose="020B0604020202020204" pitchFamily="34" charset="0"/>
              <a:buChar char="•"/>
            </a:pPr>
            <a:r>
              <a:rPr lang="fr-CA" b="0" noProof="0" dirty="0"/>
              <a:t>Option de haute technologie: Les personnes étudiantes répondent grâce à une application de sondage en ligne, comme </a:t>
            </a:r>
            <a:r>
              <a:rPr lang="fr-CA" b="0" noProof="0" dirty="0" err="1"/>
              <a:t>Wooclap</a:t>
            </a:r>
            <a:r>
              <a:rPr lang="fr-CA" b="0" noProof="0" dirty="0"/>
              <a:t> ou </a:t>
            </a:r>
            <a:r>
              <a:rPr lang="fr-CA" b="0" noProof="0" dirty="0" err="1"/>
              <a:t>PollEverywhere</a:t>
            </a:r>
            <a:r>
              <a:rPr lang="fr-CA" b="0" noProof="0" dirty="0"/>
              <a:t>.</a:t>
            </a:r>
          </a:p>
          <a:p>
            <a:pPr marL="171450" indent="-171450">
              <a:buFont typeface="Arial" panose="020B0604020202020204" pitchFamily="34" charset="0"/>
              <a:buChar char="•"/>
            </a:pPr>
            <a:r>
              <a:rPr lang="fr-CA" b="0" noProof="0" dirty="0"/>
              <a:t>Option de basse technologie: Les personnes étudiantes ont une minute pour discuter avec leurs voisin(e)s.</a:t>
            </a:r>
          </a:p>
          <a:p>
            <a:pPr marL="171450" indent="-171450">
              <a:buFont typeface="Arial" panose="020B0604020202020204" pitchFamily="34" charset="0"/>
              <a:buChar char="•"/>
            </a:pPr>
            <a:endParaRPr lang="fr-CA" b="0" noProof="0" dirty="0"/>
          </a:p>
          <a:p>
            <a:pPr marL="0" indent="0">
              <a:buFont typeface="Arial" panose="020B0604020202020204" pitchFamily="34" charset="0"/>
              <a:buNone/>
            </a:pPr>
            <a:r>
              <a:rPr lang="fr-CA" b="1" noProof="0" dirty="0"/>
              <a:t>Partagez les résultats de l’expérimentation</a:t>
            </a:r>
          </a:p>
          <a:p>
            <a:pPr marL="171450" indent="-171450">
              <a:buFont typeface="Arial" panose="020B0604020202020204" pitchFamily="34" charset="0"/>
              <a:buChar char="•"/>
            </a:pPr>
            <a:r>
              <a:rPr lang="fr-CA" b="0" noProof="0" dirty="0"/>
              <a:t>Invitez deux ou trois personnes étudiantes à partager et expliquer leur prédiction.</a:t>
            </a:r>
          </a:p>
          <a:p>
            <a:pPr marL="171450" indent="-171450">
              <a:buFont typeface="Arial" panose="020B0604020202020204" pitchFamily="34" charset="0"/>
              <a:buChar char="•"/>
            </a:pPr>
            <a:r>
              <a:rPr lang="fr-CA" b="0" noProof="0" dirty="0"/>
              <a:t>Partagez la vraie réponse (D). Les hommes et les personnes blanches ont significativement plus de chance de se faire référer que les femmes et les personnes noires.</a:t>
            </a:r>
          </a:p>
          <a:p>
            <a:pPr marL="171450" indent="-171450">
              <a:buFont typeface="Arial" panose="020B0604020202020204" pitchFamily="34" charset="0"/>
              <a:buChar char="•"/>
            </a:pPr>
            <a:endParaRPr lang="fr-CA" b="0" noProof="0" dirty="0"/>
          </a:p>
          <a:p>
            <a:pPr marL="0" indent="0">
              <a:buFont typeface="Arial" panose="020B0604020202020204" pitchFamily="34" charset="0"/>
              <a:buNone/>
            </a:pPr>
            <a:r>
              <a:rPr lang="fr-CA" b="1" noProof="0" dirty="0"/>
              <a:t>Fournissez le contexte de l’expérimentation</a:t>
            </a:r>
          </a:p>
          <a:p>
            <a:pPr marL="171450" indent="-171450">
              <a:buFont typeface="Arial" panose="020B0604020202020204" pitchFamily="34" charset="0"/>
              <a:buChar char="•"/>
            </a:pPr>
            <a:r>
              <a:rPr lang="fr-CA" b="0" noProof="0" dirty="0"/>
              <a:t>Les chercheur(-se)s qui ont conduit l’expérimentation suggère qu’il y a deux explications possibles: </a:t>
            </a:r>
          </a:p>
          <a:p>
            <a:pPr marL="628650" lvl="1" indent="-171450">
              <a:buFont typeface="Arial" panose="020B0604020202020204" pitchFamily="34" charset="0"/>
              <a:buChar char="•"/>
            </a:pPr>
            <a:r>
              <a:rPr lang="fr-CA" b="0" noProof="0" dirty="0"/>
              <a:t>Les biais représentent des préjugés conscients de la part des docteur(e)s;</a:t>
            </a:r>
          </a:p>
          <a:p>
            <a:pPr marL="628650" lvl="1" indent="-171450">
              <a:buFont typeface="Arial" panose="020B0604020202020204" pitchFamily="34" charset="0"/>
              <a:buChar char="•"/>
            </a:pPr>
            <a:r>
              <a:rPr lang="fr-CA" b="0" noProof="0" dirty="0"/>
              <a:t>Plus probablement, les biais sont inconscients.</a:t>
            </a:r>
          </a:p>
          <a:p>
            <a:pPr marL="171450" lvl="0" indent="-171450">
              <a:buFont typeface="Arial" panose="020B0604020202020204" pitchFamily="34" charset="0"/>
              <a:buChar char="•"/>
            </a:pPr>
            <a:r>
              <a:rPr lang="fr-CA" b="0" noProof="0" dirty="0"/>
              <a:t>Que les biais soient conscients ou non (donc </a:t>
            </a:r>
            <a:r>
              <a:rPr lang="fr-CA" b="0" noProof="0" dirty="0" err="1"/>
              <a:t>iels</a:t>
            </a:r>
            <a:r>
              <a:rPr lang="fr-CA" b="0" noProof="0" dirty="0"/>
              <a:t> ne réaliseraient même pas qu’</a:t>
            </a:r>
            <a:r>
              <a:rPr lang="fr-CA" b="0" noProof="0" dirty="0" err="1"/>
              <a:t>iels</a:t>
            </a:r>
            <a:r>
              <a:rPr lang="fr-CA" b="0" noProof="0" dirty="0"/>
              <a:t> ne perçoivent pas la douleur de la patientèle noire et féminine), il n’en demeure que l’effet soit le même. La patientèle féminine et noire a moins de chance de recevoir les traitements nécessaires.</a:t>
            </a:r>
          </a:p>
          <a:p>
            <a:pPr marL="0" indent="0">
              <a:buFont typeface="Arial,Sans-Serif"/>
              <a:buNone/>
            </a:pPr>
            <a:endParaRPr lang="fr-CA" noProof="0" dirty="0">
              <a:cs typeface="Calibri"/>
            </a:endParaRPr>
          </a:p>
          <a:p>
            <a:pPr marL="0" indent="0">
              <a:buFont typeface="Arial,Sans-Serif"/>
              <a:buNone/>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sz="1200" noProof="0" dirty="0" err="1">
                <a:solidFill>
                  <a:schemeClr val="tx1">
                    <a:lumMod val="50000"/>
                    <a:lumOff val="50000"/>
                  </a:schemeClr>
                </a:solidFill>
              </a:rPr>
              <a:t>Schulman</a:t>
            </a:r>
            <a:r>
              <a:rPr lang="fr-CA" sz="1200" noProof="0" dirty="0">
                <a:solidFill>
                  <a:schemeClr val="tx1">
                    <a:lumMod val="50000"/>
                    <a:lumOff val="50000"/>
                  </a:schemeClr>
                </a:solidFill>
                <a:ea typeface="+mn-lt"/>
                <a:cs typeface="+mn-lt"/>
              </a:rPr>
              <a:t>, K. A., Berlin, J. A., </a:t>
            </a:r>
            <a:r>
              <a:rPr lang="fr-CA" sz="1200" noProof="0" dirty="0" err="1">
                <a:solidFill>
                  <a:schemeClr val="tx1">
                    <a:lumMod val="50000"/>
                    <a:lumOff val="50000"/>
                  </a:schemeClr>
                </a:solidFill>
                <a:ea typeface="+mn-lt"/>
                <a:cs typeface="+mn-lt"/>
              </a:rPr>
              <a:t>Harless</a:t>
            </a:r>
            <a:r>
              <a:rPr lang="fr-CA" sz="1200" noProof="0" dirty="0">
                <a:solidFill>
                  <a:schemeClr val="tx1">
                    <a:lumMod val="50000"/>
                    <a:lumOff val="50000"/>
                  </a:schemeClr>
                </a:solidFill>
                <a:ea typeface="+mn-lt"/>
                <a:cs typeface="+mn-lt"/>
              </a:rPr>
              <a:t>, W., Kerner, J. F., </a:t>
            </a:r>
            <a:r>
              <a:rPr lang="fr-CA" sz="1200" noProof="0" dirty="0" err="1">
                <a:solidFill>
                  <a:schemeClr val="tx1">
                    <a:lumMod val="50000"/>
                    <a:lumOff val="50000"/>
                  </a:schemeClr>
                </a:solidFill>
                <a:ea typeface="+mn-lt"/>
                <a:cs typeface="+mn-lt"/>
              </a:rPr>
              <a:t>Sistrunk</a:t>
            </a:r>
            <a:r>
              <a:rPr lang="fr-CA" sz="1200" noProof="0" dirty="0">
                <a:solidFill>
                  <a:schemeClr val="tx1">
                    <a:lumMod val="50000"/>
                    <a:lumOff val="50000"/>
                  </a:schemeClr>
                </a:solidFill>
                <a:ea typeface="+mn-lt"/>
                <a:cs typeface="+mn-lt"/>
              </a:rPr>
              <a:t>, S., </a:t>
            </a:r>
            <a:r>
              <a:rPr lang="fr-CA" sz="1200" noProof="0" dirty="0" err="1">
                <a:solidFill>
                  <a:schemeClr val="tx1">
                    <a:lumMod val="50000"/>
                    <a:lumOff val="50000"/>
                  </a:schemeClr>
                </a:solidFill>
                <a:ea typeface="+mn-lt"/>
                <a:cs typeface="+mn-lt"/>
              </a:rPr>
              <a:t>Gersh</a:t>
            </a:r>
            <a:r>
              <a:rPr lang="fr-CA" sz="1200" noProof="0" dirty="0">
                <a:solidFill>
                  <a:schemeClr val="tx1">
                    <a:lumMod val="50000"/>
                    <a:lumOff val="50000"/>
                  </a:schemeClr>
                </a:solidFill>
                <a:ea typeface="+mn-lt"/>
                <a:cs typeface="+mn-lt"/>
              </a:rPr>
              <a:t>, B. J., ... &amp; </a:t>
            </a:r>
            <a:r>
              <a:rPr lang="fr-CA" sz="1200" noProof="0" dirty="0" err="1">
                <a:solidFill>
                  <a:schemeClr val="tx1">
                    <a:lumMod val="50000"/>
                    <a:lumOff val="50000"/>
                  </a:schemeClr>
                </a:solidFill>
                <a:ea typeface="+mn-lt"/>
                <a:cs typeface="+mn-lt"/>
              </a:rPr>
              <a:t>Escarce</a:t>
            </a:r>
            <a:r>
              <a:rPr lang="fr-CA" sz="1200" noProof="0" dirty="0">
                <a:solidFill>
                  <a:schemeClr val="tx1">
                    <a:lumMod val="50000"/>
                    <a:lumOff val="50000"/>
                  </a:schemeClr>
                </a:solidFill>
                <a:ea typeface="+mn-lt"/>
                <a:cs typeface="+mn-lt"/>
              </a:rPr>
              <a:t>, J. J. (1999). The </a:t>
            </a:r>
            <a:r>
              <a:rPr lang="fr-CA" sz="1200" noProof="0" dirty="0" err="1">
                <a:solidFill>
                  <a:schemeClr val="tx1">
                    <a:lumMod val="50000"/>
                    <a:lumOff val="50000"/>
                  </a:schemeClr>
                </a:solidFill>
                <a:ea typeface="+mn-lt"/>
                <a:cs typeface="+mn-lt"/>
              </a:rPr>
              <a:t>effect</a:t>
            </a:r>
            <a:r>
              <a:rPr lang="fr-CA" sz="1200" noProof="0" dirty="0">
                <a:solidFill>
                  <a:schemeClr val="tx1">
                    <a:lumMod val="50000"/>
                    <a:lumOff val="50000"/>
                  </a:schemeClr>
                </a:solidFill>
                <a:ea typeface="+mn-lt"/>
                <a:cs typeface="+mn-lt"/>
              </a:rPr>
              <a:t> of race and </a:t>
            </a:r>
            <a:r>
              <a:rPr lang="fr-CA" sz="1200" noProof="0" dirty="0" err="1">
                <a:solidFill>
                  <a:schemeClr val="tx1">
                    <a:lumMod val="50000"/>
                    <a:lumOff val="50000"/>
                  </a:schemeClr>
                </a:solidFill>
                <a:ea typeface="+mn-lt"/>
                <a:cs typeface="+mn-lt"/>
              </a:rPr>
              <a:t>sex</a:t>
            </a:r>
            <a:r>
              <a:rPr lang="fr-CA" sz="1200" noProof="0" dirty="0">
                <a:solidFill>
                  <a:schemeClr val="tx1">
                    <a:lumMod val="50000"/>
                    <a:lumOff val="50000"/>
                  </a:schemeClr>
                </a:solidFill>
                <a:ea typeface="+mn-lt"/>
                <a:cs typeface="+mn-lt"/>
              </a:rPr>
              <a:t> on </a:t>
            </a:r>
            <a:r>
              <a:rPr lang="fr-CA" sz="1200" noProof="0" dirty="0" err="1">
                <a:solidFill>
                  <a:schemeClr val="tx1">
                    <a:lumMod val="50000"/>
                    <a:lumOff val="50000"/>
                  </a:schemeClr>
                </a:solidFill>
                <a:ea typeface="+mn-lt"/>
                <a:cs typeface="+mn-lt"/>
              </a:rPr>
              <a:t>physicians</a:t>
            </a:r>
            <a:r>
              <a:rPr lang="fr-CA" sz="1200" noProof="0" dirty="0">
                <a:solidFill>
                  <a:schemeClr val="tx1">
                    <a:lumMod val="50000"/>
                    <a:lumOff val="50000"/>
                  </a:schemeClr>
                </a:solidFill>
                <a:ea typeface="+mn-lt"/>
                <a:cs typeface="+mn-lt"/>
              </a:rPr>
              <a:t>' </a:t>
            </a:r>
            <a:r>
              <a:rPr lang="fr-CA" sz="1200" noProof="0" dirty="0" err="1">
                <a:solidFill>
                  <a:schemeClr val="tx1">
                    <a:lumMod val="50000"/>
                    <a:lumOff val="50000"/>
                  </a:schemeClr>
                </a:solidFill>
                <a:ea typeface="+mn-lt"/>
                <a:cs typeface="+mn-lt"/>
              </a:rPr>
              <a:t>recommendations</a:t>
            </a:r>
            <a:r>
              <a:rPr lang="fr-CA" sz="1200" noProof="0" dirty="0">
                <a:solidFill>
                  <a:schemeClr val="tx1">
                    <a:lumMod val="50000"/>
                    <a:lumOff val="50000"/>
                  </a:schemeClr>
                </a:solidFill>
                <a:ea typeface="+mn-lt"/>
                <a:cs typeface="+mn-lt"/>
              </a:rPr>
              <a:t> for </a:t>
            </a:r>
            <a:r>
              <a:rPr lang="fr-CA" sz="1200" noProof="0" dirty="0" err="1">
                <a:solidFill>
                  <a:schemeClr val="tx1">
                    <a:lumMod val="50000"/>
                    <a:lumOff val="50000"/>
                  </a:schemeClr>
                </a:solidFill>
                <a:ea typeface="+mn-lt"/>
                <a:cs typeface="+mn-lt"/>
              </a:rPr>
              <a:t>cardiac</a:t>
            </a:r>
            <a:r>
              <a:rPr lang="fr-CA" sz="1200" noProof="0" dirty="0">
                <a:solidFill>
                  <a:schemeClr val="tx1">
                    <a:lumMod val="50000"/>
                    <a:lumOff val="50000"/>
                  </a:schemeClr>
                </a:solidFill>
                <a:ea typeface="+mn-lt"/>
                <a:cs typeface="+mn-lt"/>
              </a:rPr>
              <a:t> </a:t>
            </a:r>
            <a:r>
              <a:rPr lang="fr-CA" sz="1200" noProof="0" dirty="0" err="1">
                <a:solidFill>
                  <a:schemeClr val="tx1">
                    <a:lumMod val="50000"/>
                    <a:lumOff val="50000"/>
                  </a:schemeClr>
                </a:solidFill>
                <a:ea typeface="+mn-lt"/>
                <a:cs typeface="+mn-lt"/>
              </a:rPr>
              <a:t>catheterization</a:t>
            </a:r>
            <a:r>
              <a:rPr lang="fr-CA" sz="1200" noProof="0" dirty="0">
                <a:solidFill>
                  <a:schemeClr val="tx1">
                    <a:lumMod val="50000"/>
                    <a:lumOff val="50000"/>
                  </a:schemeClr>
                </a:solidFill>
                <a:ea typeface="+mn-lt"/>
                <a:cs typeface="+mn-lt"/>
              </a:rPr>
              <a:t>. </a:t>
            </a:r>
            <a:r>
              <a:rPr lang="fr-CA" sz="1200" i="1" noProof="0" dirty="0">
                <a:solidFill>
                  <a:schemeClr val="tx1">
                    <a:lumMod val="50000"/>
                    <a:lumOff val="50000"/>
                  </a:schemeClr>
                </a:solidFill>
                <a:ea typeface="+mn-lt"/>
                <a:cs typeface="+mn-lt"/>
              </a:rPr>
              <a:t>New </a:t>
            </a:r>
            <a:r>
              <a:rPr lang="fr-CA" sz="1200" i="1" noProof="0" dirty="0" err="1">
                <a:solidFill>
                  <a:schemeClr val="tx1">
                    <a:lumMod val="50000"/>
                    <a:lumOff val="50000"/>
                  </a:schemeClr>
                </a:solidFill>
                <a:ea typeface="+mn-lt"/>
                <a:cs typeface="+mn-lt"/>
              </a:rPr>
              <a:t>England</a:t>
            </a:r>
            <a:r>
              <a:rPr lang="fr-CA" sz="1200" i="1" noProof="0" dirty="0">
                <a:solidFill>
                  <a:schemeClr val="tx1">
                    <a:lumMod val="50000"/>
                    <a:lumOff val="50000"/>
                  </a:schemeClr>
                </a:solidFill>
                <a:ea typeface="+mn-lt"/>
                <a:cs typeface="+mn-lt"/>
              </a:rPr>
              <a:t> Journal of </a:t>
            </a:r>
            <a:r>
              <a:rPr lang="fr-CA" sz="1200" i="1" noProof="0" dirty="0" err="1">
                <a:solidFill>
                  <a:schemeClr val="tx1">
                    <a:lumMod val="50000"/>
                    <a:lumOff val="50000"/>
                  </a:schemeClr>
                </a:solidFill>
                <a:ea typeface="+mn-lt"/>
                <a:cs typeface="+mn-lt"/>
              </a:rPr>
              <a:t>Medicine</a:t>
            </a:r>
            <a:r>
              <a:rPr lang="fr-CA" sz="1200" noProof="0" dirty="0">
                <a:solidFill>
                  <a:schemeClr val="tx1">
                    <a:lumMod val="50000"/>
                    <a:lumOff val="50000"/>
                  </a:schemeClr>
                </a:solidFill>
                <a:ea typeface="+mn-lt"/>
                <a:cs typeface="+mn-lt"/>
              </a:rPr>
              <a:t>, </a:t>
            </a:r>
            <a:r>
              <a:rPr lang="fr-CA" sz="1200" i="1" noProof="0" dirty="0">
                <a:solidFill>
                  <a:schemeClr val="tx1">
                    <a:lumMod val="50000"/>
                    <a:lumOff val="50000"/>
                  </a:schemeClr>
                </a:solidFill>
                <a:ea typeface="+mn-lt"/>
                <a:cs typeface="+mn-lt"/>
              </a:rPr>
              <a:t>340</a:t>
            </a:r>
            <a:r>
              <a:rPr lang="fr-CA" sz="1200" noProof="0" dirty="0">
                <a:solidFill>
                  <a:schemeClr val="tx1">
                    <a:lumMod val="50000"/>
                    <a:lumOff val="50000"/>
                  </a:schemeClr>
                </a:solidFill>
                <a:ea typeface="+mn-lt"/>
                <a:cs typeface="+mn-lt"/>
              </a:rPr>
              <a:t>(8), 618-626. </a:t>
            </a:r>
            <a:r>
              <a:rPr lang="fr-CA" noProof="0" dirty="0"/>
              <a:t>DOI: 10.1056/NEJM199902253400806</a:t>
            </a:r>
            <a:endParaRPr lang="fr-CA" sz="1200" noProof="0" dirty="0">
              <a:solidFill>
                <a:schemeClr val="tx1">
                  <a:lumMod val="50000"/>
                  <a:lumOff val="50000"/>
                </a:schemeClr>
              </a:solidFill>
              <a:ea typeface="+mn-lt"/>
              <a:cs typeface="+mn-lt"/>
            </a:endParaRPr>
          </a:p>
          <a:p>
            <a:endParaRPr lang="fr-CA" noProof="0" dirty="0">
              <a:cs typeface="Calibri"/>
            </a:endParaRPr>
          </a:p>
        </p:txBody>
      </p:sp>
      <p:sp>
        <p:nvSpPr>
          <p:cNvPr id="4" name="Slide Number Placeholder 3"/>
          <p:cNvSpPr>
            <a:spLocks noGrp="1"/>
          </p:cNvSpPr>
          <p:nvPr>
            <p:ph type="sldNum" sz="quarter" idx="5"/>
          </p:nvPr>
        </p:nvSpPr>
        <p:spPr/>
        <p:txBody>
          <a:bodyPr/>
          <a:lstStyle/>
          <a:p>
            <a:fld id="{1872ED28-AAE7-4473-A288-72127962B4F3}" type="slidenum">
              <a:rPr lang="en-US"/>
              <a:t>8</a:t>
            </a:fld>
            <a:endParaRPr lang="en-US"/>
          </a:p>
        </p:txBody>
      </p:sp>
    </p:spTree>
    <p:extLst>
      <p:ext uri="{BB962C8B-B14F-4D97-AF65-F5344CB8AC3E}">
        <p14:creationId xmlns:p14="http://schemas.microsoft.com/office/powerpoint/2010/main" val="230848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872ED28-AAE7-4473-A288-72127962B4F3}" type="slidenum">
              <a:rPr lang="en-US" smtClean="0"/>
              <a:t>9</a:t>
            </a:fld>
            <a:endParaRPr lang="en-US"/>
          </a:p>
        </p:txBody>
      </p:sp>
    </p:spTree>
    <p:extLst>
      <p:ext uri="{BB962C8B-B14F-4D97-AF65-F5344CB8AC3E}">
        <p14:creationId xmlns:p14="http://schemas.microsoft.com/office/powerpoint/2010/main" val="376104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noProof="0" dirty="0"/>
              <a:t>Décrivez l’expérimentation</a:t>
            </a:r>
          </a:p>
          <a:p>
            <a:pPr marL="171450" indent="-171450">
              <a:buFont typeface="Arial" panose="020B0604020202020204" pitchFamily="34" charset="0"/>
              <a:buChar char="•"/>
            </a:pPr>
            <a:r>
              <a:rPr lang="fr-CA" b="0" noProof="0" dirty="0"/>
              <a:t>Les humains ont plusieurs points sur lesquels discriminer. Jusqu’à maintenant, nous avons vu la discrimination fondée sur la race et sur le genre. La troisième expérimentation examine le biais du poids.</a:t>
            </a:r>
          </a:p>
          <a:p>
            <a:pPr marL="171450" indent="-171450">
              <a:buFont typeface="Arial" panose="020B0604020202020204" pitchFamily="34" charset="0"/>
              <a:buChar char="•"/>
            </a:pPr>
            <a:r>
              <a:rPr lang="fr-CA" b="0" noProof="0" dirty="0"/>
              <a:t>Une équipe de recherche des États-Unis a recruté 122 docteur(e)s toujours en exercice pour participer.</a:t>
            </a:r>
          </a:p>
          <a:p>
            <a:pPr marL="171450" indent="-171450">
              <a:buFont typeface="Arial" panose="020B0604020202020204" pitchFamily="34" charset="0"/>
              <a:buChar char="•"/>
            </a:pPr>
            <a:r>
              <a:rPr lang="fr-CA" b="0" noProof="0" dirty="0"/>
              <a:t>Dans l’étude, </a:t>
            </a:r>
            <a:r>
              <a:rPr lang="fr-CA" b="0" noProof="0" dirty="0" err="1"/>
              <a:t>iels</a:t>
            </a:r>
            <a:r>
              <a:rPr lang="fr-CA" b="0" noProof="0" dirty="0"/>
              <a:t> recevaient un formulaire d’admission d’un patient se plaignant de migraines.</a:t>
            </a:r>
          </a:p>
          <a:p>
            <a:pPr marL="171450" indent="-171450">
              <a:buFont typeface="Arial" panose="020B0604020202020204" pitchFamily="34" charset="0"/>
              <a:buChar char="•"/>
            </a:pPr>
            <a:r>
              <a:rPr lang="fr-CA" b="0" noProof="0" dirty="0"/>
              <a:t>Chaque personne recevait un formulaire identique (même âge, mêmes symptômes, même historique de santé, etc.). La seule différence était que le groupe A recevait un formulaire dont le patient avait un poids « santé » alors que le groupe B avait recevait le formulaire d’un patient en surpoids et le groupe C recevait le formulaire d’un patient obèse.</a:t>
            </a:r>
          </a:p>
          <a:p>
            <a:pPr marL="171450" indent="-171450">
              <a:buFont typeface="Arial" panose="020B0604020202020204" pitchFamily="34" charset="0"/>
              <a:buChar char="•"/>
            </a:pPr>
            <a:r>
              <a:rPr lang="fr-CA" b="0" noProof="0" dirty="0"/>
              <a:t>Après avoir analysé les formulaires, l’équipe de recherche demandait aux personnes participantes combien de temps </a:t>
            </a:r>
            <a:r>
              <a:rPr lang="fr-CA" b="0" noProof="0" dirty="0" err="1"/>
              <a:t>iels</a:t>
            </a:r>
            <a:r>
              <a:rPr lang="fr-CA" b="0" noProof="0" dirty="0"/>
              <a:t> passeraient avec le patient.</a:t>
            </a:r>
          </a:p>
          <a:p>
            <a:pPr marL="0" indent="0">
              <a:buFont typeface="Arial" panose="020B0604020202020204" pitchFamily="34" charset="0"/>
              <a:buNone/>
            </a:pPr>
            <a:endParaRPr lang="fr-CA" b="0" noProof="0" dirty="0"/>
          </a:p>
          <a:p>
            <a:pPr marL="0" indent="0">
              <a:buFont typeface="Arial" panose="020B0604020202020204" pitchFamily="34" charset="0"/>
              <a:buNone/>
            </a:pPr>
            <a:r>
              <a:rPr lang="fr-CA" b="1" noProof="0" dirty="0"/>
              <a:t>Faites réfléchir les personnes étudiantes</a:t>
            </a:r>
          </a:p>
          <a:p>
            <a:pPr marL="171450" indent="-171450">
              <a:buFont typeface="Arial" panose="020B0604020202020204" pitchFamily="34" charset="0"/>
              <a:buChar char="•"/>
            </a:pPr>
            <a:r>
              <a:rPr lang="fr-CA" b="0" noProof="0" dirty="0"/>
              <a:t>Demandez aux personnes étudiantes: « Quelle est l’importance du temps qu’un(e) docteur(e)s accorde au patient? »</a:t>
            </a:r>
          </a:p>
          <a:p>
            <a:pPr marL="171450" indent="-171450">
              <a:buFont typeface="Arial" panose="020B0604020202020204" pitchFamily="34" charset="0"/>
              <a:buChar char="•"/>
            </a:pPr>
            <a:r>
              <a:rPr lang="fr-CA" b="0" noProof="0" dirty="0"/>
              <a:t>Les personnes étudiantes devraient comprendre que moins que le ou la docteur(e) accorde de temps au patient, moins il y a des interactions, de la considération individuelle d’options de traitement et, ultimement, de la qualité des soins.</a:t>
            </a:r>
          </a:p>
          <a:p>
            <a:pPr marL="0" indent="0">
              <a:buFont typeface="Arial,Sans-Serif"/>
              <a:buNone/>
            </a:pPr>
            <a:endParaRPr lang="fr-CA" noProof="0" dirty="0">
              <a:cs typeface="Calibri"/>
            </a:endParaRPr>
          </a:p>
          <a:p>
            <a:r>
              <a:rPr lang="fr-CA" sz="1200" b="1" noProof="0" dirty="0">
                <a:solidFill>
                  <a:schemeClr val="tx1">
                    <a:lumMod val="50000"/>
                    <a:lumOff val="50000"/>
                  </a:schemeClr>
                </a:solidFill>
                <a:ea typeface="+mn-lt"/>
                <a:cs typeface="+mn-lt"/>
              </a:rPr>
              <a:t>Source</a:t>
            </a:r>
          </a:p>
          <a:p>
            <a:r>
              <a:rPr lang="fr-CA" noProof="0" dirty="0" err="1"/>
              <a:t>Hebl</a:t>
            </a:r>
            <a:r>
              <a:rPr lang="fr-CA" noProof="0" dirty="0"/>
              <a:t>, M. R., &amp; Xu, J. (2001). </a:t>
            </a:r>
            <a:r>
              <a:rPr lang="fr-CA" noProof="0" dirty="0" err="1"/>
              <a:t>Weighing</a:t>
            </a:r>
            <a:r>
              <a:rPr lang="fr-CA" noProof="0" dirty="0"/>
              <a:t> the care: </a:t>
            </a:r>
            <a:r>
              <a:rPr lang="fr-CA" noProof="0" dirty="0" err="1"/>
              <a:t>physicians</a:t>
            </a:r>
            <a:r>
              <a:rPr lang="fr-CA" noProof="0" dirty="0"/>
              <a:t>' </a:t>
            </a:r>
            <a:r>
              <a:rPr lang="fr-CA" noProof="0" dirty="0" err="1"/>
              <a:t>reactions</a:t>
            </a:r>
            <a:r>
              <a:rPr lang="fr-CA" noProof="0" dirty="0"/>
              <a:t> to the size of a patient. </a:t>
            </a:r>
            <a:r>
              <a:rPr lang="fr-CA" i="1" noProof="0" dirty="0"/>
              <a:t>International journal of </a:t>
            </a:r>
            <a:r>
              <a:rPr lang="fr-CA" i="1" noProof="0" dirty="0" err="1"/>
              <a:t>obesity</a:t>
            </a:r>
            <a:r>
              <a:rPr lang="fr-CA" noProof="0" dirty="0"/>
              <a:t>, </a:t>
            </a:r>
            <a:r>
              <a:rPr lang="fr-CA" i="1" noProof="0" dirty="0"/>
              <a:t>25</a:t>
            </a:r>
            <a:r>
              <a:rPr lang="fr-CA" noProof="0" dirty="0"/>
              <a:t>(8), 1246-1252.</a:t>
            </a:r>
          </a:p>
        </p:txBody>
      </p:sp>
      <p:sp>
        <p:nvSpPr>
          <p:cNvPr id="4" name="Slide Number Placeholder 3"/>
          <p:cNvSpPr>
            <a:spLocks noGrp="1"/>
          </p:cNvSpPr>
          <p:nvPr>
            <p:ph type="sldNum" sz="quarter" idx="5"/>
          </p:nvPr>
        </p:nvSpPr>
        <p:spPr/>
        <p:txBody>
          <a:bodyPr/>
          <a:lstStyle/>
          <a:p>
            <a:fld id="{1872ED28-AAE7-4473-A288-72127962B4F3}" type="slidenum">
              <a:rPr lang="en-US"/>
              <a:t>10</a:t>
            </a:fld>
            <a:endParaRPr lang="en-US"/>
          </a:p>
        </p:txBody>
      </p:sp>
    </p:spTree>
    <p:extLst>
      <p:ext uri="{BB962C8B-B14F-4D97-AF65-F5344CB8AC3E}">
        <p14:creationId xmlns:p14="http://schemas.microsoft.com/office/powerpoint/2010/main" val="102278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4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8208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639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5/28/2024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55715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5/28/2024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03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5/28/2024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412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5/28/2024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4740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5/28/2024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089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5/28/2024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3005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04311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6472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8515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247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2231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124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926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4451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944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247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862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3997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659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5/28/2024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33287688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33" r:id="rId6"/>
    <p:sldLayoutId id="2147483829" r:id="rId7"/>
    <p:sldLayoutId id="2147483830" r:id="rId8"/>
    <p:sldLayoutId id="2147483831" r:id="rId9"/>
    <p:sldLayoutId id="2147483832"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268759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jpe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6.png"/><Relationship Id="rId5" Type="http://schemas.openxmlformats.org/officeDocument/2006/relationships/tags" Target="../tags/tag84.xml"/><Relationship Id="rId10" Type="http://schemas.openxmlformats.org/officeDocument/2006/relationships/hyperlink" Target="https://www.youtube.com/watch?v=f94o3B3csYI" TargetMode="External"/><Relationship Id="rId4" Type="http://schemas.openxmlformats.org/officeDocument/2006/relationships/tags" Target="../tags/tag83.xml"/><Relationship Id="rId9"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6.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https://implicit.harvard.edu/implicit/langchoice/canada.html" TargetMode="External"/><Relationship Id="rId5" Type="http://schemas.openxmlformats.org/officeDocument/2006/relationships/notesSlide" Target="../notesSlides/notesSlide20.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96.xml"/><Relationship Id="rId7" Type="http://schemas.openxmlformats.org/officeDocument/2006/relationships/slideLayout" Target="../slideLayouts/slideLayout1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image" Target="../media/image9.svg"/><Relationship Id="rId4" Type="http://schemas.openxmlformats.org/officeDocument/2006/relationships/tags" Target="../tags/tag97.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notesSlide" Target="../notesSlides/notesSlide2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3.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hyperlink" Target="https://doi.org/10.1037/emo0000953"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0.xml"/><Relationship Id="rId7"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jpe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notesSlide" Target="../notesSlides/notesSlide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CA0A0-66DC-4B14-A2B9-CB7EB2138DEC}"/>
              </a:ext>
            </a:extLst>
          </p:cNvPr>
          <p:cNvSpPr>
            <a:spLocks noGrp="1"/>
          </p:cNvSpPr>
          <p:nvPr>
            <p:ph type="ctrTitle"/>
            <p:custDataLst>
              <p:tags r:id="rId2"/>
            </p:custDataLst>
          </p:nvPr>
        </p:nvSpPr>
        <p:spPr>
          <a:xfrm>
            <a:off x="838199" y="1093788"/>
            <a:ext cx="10506455" cy="2967208"/>
          </a:xfrm>
        </p:spPr>
        <p:txBody>
          <a:bodyPr>
            <a:normAutofit/>
          </a:bodyPr>
          <a:lstStyle/>
          <a:p>
            <a:pPr algn="l"/>
            <a:r>
              <a:rPr lang="en-US" sz="8000" dirty="0">
                <a:cs typeface="Calibri Light"/>
              </a:rPr>
              <a:t>Les </a:t>
            </a:r>
            <a:r>
              <a:rPr lang="en-US" sz="8000" dirty="0" err="1">
                <a:cs typeface="Calibri Light"/>
              </a:rPr>
              <a:t>biais</a:t>
            </a:r>
            <a:r>
              <a:rPr lang="en-US" sz="8000" dirty="0">
                <a:cs typeface="Calibri Light"/>
              </a:rPr>
              <a:t> </a:t>
            </a:r>
            <a:r>
              <a:rPr lang="en-US" sz="8000" dirty="0" err="1">
                <a:cs typeface="Calibri Light"/>
              </a:rPr>
              <a:t>inconscients</a:t>
            </a:r>
            <a:endParaRPr lang="en-US" sz="8000" dirty="0"/>
          </a:p>
        </p:txBody>
      </p:sp>
      <p:sp>
        <p:nvSpPr>
          <p:cNvPr id="3" name="Content Placeholder 2">
            <a:extLst>
              <a:ext uri="{FF2B5EF4-FFF2-40B4-BE49-F238E27FC236}">
                <a16:creationId xmlns:a16="http://schemas.microsoft.com/office/drawing/2014/main" id="{17CBC8BA-37D6-4EFD-B5AC-50880F0AC99C}"/>
              </a:ext>
            </a:extLst>
          </p:cNvPr>
          <p:cNvSpPr>
            <a:spLocks noGrp="1"/>
          </p:cNvSpPr>
          <p:nvPr>
            <p:ph type="subTitle" idx="1"/>
            <p:custDataLst>
              <p:tags r:id="rId3"/>
            </p:custDataLst>
          </p:nvPr>
        </p:nvSpPr>
        <p:spPr>
          <a:xfrm>
            <a:off x="7400924" y="4619624"/>
            <a:ext cx="3946779" cy="1038225"/>
          </a:xfrm>
        </p:spPr>
        <p:txBody>
          <a:bodyPr vert="horz" lIns="91440" tIns="45720" rIns="91440" bIns="45720" rtlCol="0">
            <a:normAutofit/>
          </a:bodyPr>
          <a:lstStyle/>
          <a:p>
            <a:pPr algn="r"/>
            <a:r>
              <a:rPr lang="en-US" dirty="0" err="1">
                <a:cs typeface="Calibri"/>
              </a:rPr>
              <a:t>Lorsque</a:t>
            </a:r>
            <a:r>
              <a:rPr lang="en-US" dirty="0">
                <a:cs typeface="Calibri"/>
              </a:rPr>
              <a:t> la bonne </a:t>
            </a:r>
            <a:r>
              <a:rPr lang="en-US" dirty="0" err="1">
                <a:cs typeface="Calibri"/>
              </a:rPr>
              <a:t>volonté</a:t>
            </a:r>
            <a:r>
              <a:rPr lang="en-US" dirty="0">
                <a:cs typeface="Calibri"/>
              </a:rPr>
              <a:t> </a:t>
            </a:r>
            <a:r>
              <a:rPr lang="en-US" dirty="0" err="1">
                <a:cs typeface="Calibri"/>
              </a:rPr>
              <a:t>n’est</a:t>
            </a:r>
            <a:r>
              <a:rPr lang="en-US" dirty="0">
                <a:cs typeface="Calibri"/>
              </a:rPr>
              <a:t> pas suffisante</a:t>
            </a:r>
            <a:endParaRPr lang="en-US" dirty="0"/>
          </a:p>
        </p:txBody>
      </p:sp>
      <p:sp>
        <p:nvSpPr>
          <p:cNvPr id="6"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23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7693-E4D5-7A2F-A847-16D5983B8372}"/>
              </a:ext>
            </a:extLst>
          </p:cNvPr>
          <p:cNvSpPr>
            <a:spLocks noGrp="1"/>
          </p:cNvSpPr>
          <p:nvPr>
            <p:ph type="title"/>
            <p:custDataLst>
              <p:tags r:id="rId1"/>
            </p:custDataLst>
          </p:nvPr>
        </p:nvSpPr>
        <p:spPr>
          <a:xfrm>
            <a:off x="841247" y="581891"/>
            <a:ext cx="3771009" cy="3740727"/>
          </a:xfrm>
        </p:spPr>
        <p:txBody>
          <a:bodyPr vert="horz" lIns="91440" tIns="45720" rIns="91440" bIns="45720" rtlCol="0" anchor="b">
            <a:normAutofit/>
          </a:bodyPr>
          <a:lstStyle/>
          <a:p>
            <a:r>
              <a:rPr lang="en-US" sz="5400" kern="1200" dirty="0" err="1">
                <a:solidFill>
                  <a:schemeClr val="tx1"/>
                </a:solidFill>
                <a:latin typeface="+mj-lt"/>
                <a:ea typeface="+mj-ea"/>
                <a:cs typeface="+mj-cs"/>
              </a:rPr>
              <a:t>Expérimentation</a:t>
            </a:r>
            <a:r>
              <a:rPr lang="en-US" sz="5400" kern="1200" dirty="0">
                <a:solidFill>
                  <a:schemeClr val="tx1"/>
                </a:solidFill>
                <a:latin typeface="+mj-lt"/>
                <a:ea typeface="+mj-ea"/>
                <a:cs typeface="+mj-cs"/>
              </a:rPr>
              <a:t> sur la longueur des </a:t>
            </a:r>
            <a:r>
              <a:rPr lang="en-US" sz="5400" kern="1200" dirty="0" err="1">
                <a:solidFill>
                  <a:schemeClr val="tx1"/>
                </a:solidFill>
                <a:latin typeface="+mj-lt"/>
                <a:ea typeface="+mj-ea"/>
                <a:cs typeface="+mj-cs"/>
              </a:rPr>
              <a:t>visites</a:t>
            </a:r>
            <a:endParaRPr lang="en-US" sz="5400" kern="1200" dirty="0">
              <a:solidFill>
                <a:schemeClr val="tx1"/>
              </a:solidFill>
              <a:latin typeface="+mj-lt"/>
              <a:ea typeface="+mj-ea"/>
              <a:cs typeface="+mj-cs"/>
            </a:endParaRPr>
          </a:p>
        </p:txBody>
      </p:sp>
      <p:sp>
        <p:nvSpPr>
          <p:cNvPr id="7" name="TextBox 1">
            <a:extLst>
              <a:ext uri="{FF2B5EF4-FFF2-40B4-BE49-F238E27FC236}">
                <a16:creationId xmlns:a16="http://schemas.microsoft.com/office/drawing/2014/main" id="{752EF875-30FF-13C8-E8A1-5758F680C3AA}"/>
              </a:ext>
            </a:extLst>
          </p:cNvPr>
          <p:cNvSpPr txBox="1"/>
          <p:nvPr>
            <p:custDataLst>
              <p:tags r:id="rId2"/>
            </p:custDataLst>
          </p:nvPr>
        </p:nvSpPr>
        <p:spPr>
          <a:xfrm>
            <a:off x="841247" y="6386512"/>
            <a:ext cx="11132949"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err="1">
                <a:solidFill>
                  <a:schemeClr val="tx1">
                    <a:lumMod val="50000"/>
                    <a:lumOff val="50000"/>
                  </a:schemeClr>
                </a:solidFill>
              </a:rPr>
              <a:t>Hebl</a:t>
            </a:r>
            <a:r>
              <a:rPr lang="en-US" sz="1050" dirty="0">
                <a:solidFill>
                  <a:schemeClr val="tx1">
                    <a:lumMod val="50000"/>
                    <a:lumOff val="50000"/>
                  </a:schemeClr>
                </a:solidFill>
              </a:rPr>
              <a:t>, M. R., &amp; Xu, J. (2001). Weighing the care: physicians' reactions to the size of a patient. </a:t>
            </a:r>
            <a:r>
              <a:rPr lang="en-US" sz="1050" i="1" dirty="0">
                <a:solidFill>
                  <a:schemeClr val="tx1">
                    <a:lumMod val="50000"/>
                    <a:lumOff val="50000"/>
                  </a:schemeClr>
                </a:solidFill>
              </a:rPr>
              <a:t>International journal of obesity</a:t>
            </a:r>
            <a:r>
              <a:rPr lang="en-US" sz="1050" dirty="0">
                <a:solidFill>
                  <a:schemeClr val="tx1">
                    <a:lumMod val="50000"/>
                    <a:lumOff val="50000"/>
                  </a:schemeClr>
                </a:solidFill>
              </a:rPr>
              <a:t>, </a:t>
            </a:r>
            <a:r>
              <a:rPr lang="en-US" sz="1050" i="1" dirty="0">
                <a:solidFill>
                  <a:schemeClr val="tx1">
                    <a:lumMod val="50000"/>
                    <a:lumOff val="50000"/>
                  </a:schemeClr>
                </a:solidFill>
              </a:rPr>
              <a:t>25</a:t>
            </a:r>
            <a:r>
              <a:rPr lang="en-US" sz="1050" dirty="0">
                <a:solidFill>
                  <a:schemeClr val="tx1">
                    <a:lumMod val="50000"/>
                    <a:lumOff val="50000"/>
                  </a:schemeClr>
                </a:solidFill>
              </a:rPr>
              <a:t>(8), 1246-1252.</a:t>
            </a:r>
          </a:p>
        </p:txBody>
      </p:sp>
      <p:pic>
        <p:nvPicPr>
          <p:cNvPr id="3" name="Picture 5" descr="A picture containing table&#10;&#10;Description automatically generated">
            <a:extLst>
              <a:ext uri="{FF2B5EF4-FFF2-40B4-BE49-F238E27FC236}">
                <a16:creationId xmlns:a16="http://schemas.microsoft.com/office/drawing/2014/main" id="{43BB66F9-C1AA-D56C-FFB2-AB888E518DC6}"/>
              </a:ext>
            </a:extLst>
          </p:cNvPr>
          <p:cNvPicPr>
            <a:picLocks noChangeAspect="1"/>
          </p:cNvPicPr>
          <p:nvPr>
            <p:custDataLst>
              <p:tags r:id="rId3"/>
            </p:custDataLst>
          </p:nvPr>
        </p:nvPicPr>
        <p:blipFill rotWithShape="1">
          <a:blip r:embed="rId6"/>
          <a:srcRect t="10353" b="20891"/>
          <a:stretch/>
        </p:blipFill>
        <p:spPr>
          <a:xfrm>
            <a:off x="5046095" y="471488"/>
            <a:ext cx="6304657" cy="5608314"/>
          </a:xfrm>
          <a:prstGeom prst="rect">
            <a:avLst/>
          </a:prstGeom>
        </p:spPr>
      </p:pic>
    </p:spTree>
    <p:extLst>
      <p:ext uri="{BB962C8B-B14F-4D97-AF65-F5344CB8AC3E}">
        <p14:creationId xmlns:p14="http://schemas.microsoft.com/office/powerpoint/2010/main" val="377362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1AC60-9FF2-9F43-5562-968E913C8FD6}"/>
              </a:ext>
            </a:extLst>
          </p:cNvPr>
          <p:cNvSpPr>
            <a:spLocks noGrp="1"/>
          </p:cNvSpPr>
          <p:nvPr>
            <p:ph type="title"/>
            <p:custDataLst>
              <p:tags r:id="rId2"/>
            </p:custDataLst>
          </p:nvPr>
        </p:nvSpPr>
        <p:spPr>
          <a:xfrm>
            <a:off x="1136397" y="502021"/>
            <a:ext cx="9688296" cy="1642969"/>
          </a:xfrm>
        </p:spPr>
        <p:txBody>
          <a:bodyPr anchor="b">
            <a:normAutofit/>
          </a:bodyPr>
          <a:lstStyle/>
          <a:p>
            <a:r>
              <a:rPr lang="en-US" sz="4000" b="1" dirty="0">
                <a:ea typeface="+mj-lt"/>
                <a:cs typeface="+mj-lt"/>
              </a:rPr>
              <a:t>Plus que le patient </a:t>
            </a:r>
            <a:r>
              <a:rPr lang="en-US" sz="4000" b="1" dirty="0" err="1">
                <a:ea typeface="+mj-lt"/>
                <a:cs typeface="+mj-lt"/>
              </a:rPr>
              <a:t>était</a:t>
            </a:r>
            <a:r>
              <a:rPr lang="en-US" sz="4000" b="1" dirty="0">
                <a:ea typeface="+mj-lt"/>
                <a:cs typeface="+mj-lt"/>
              </a:rPr>
              <a:t> </a:t>
            </a:r>
            <a:r>
              <a:rPr lang="en-US" sz="4000" b="1" dirty="0" err="1">
                <a:ea typeface="+mj-lt"/>
                <a:cs typeface="+mj-lt"/>
              </a:rPr>
              <a:t>lourd</a:t>
            </a:r>
            <a:r>
              <a:rPr lang="en-US" sz="4000" b="1" dirty="0">
                <a:ea typeface="+mj-lt"/>
                <a:cs typeface="+mj-lt"/>
              </a:rPr>
              <a:t>, ______</a:t>
            </a:r>
            <a:r>
              <a:rPr lang="en-US" sz="4000" dirty="0">
                <a:ea typeface="+mj-lt"/>
                <a:cs typeface="+mj-lt"/>
              </a:rPr>
              <a:t> </a:t>
            </a:r>
            <a:r>
              <a:rPr lang="en-US" sz="4000" b="1" dirty="0">
                <a:ea typeface="+mj-lt"/>
                <a:cs typeface="+mj-lt"/>
              </a:rPr>
              <a:t>de temps le </a:t>
            </a:r>
            <a:r>
              <a:rPr lang="en-US" sz="4000" b="1" dirty="0" err="1">
                <a:ea typeface="+mj-lt"/>
                <a:cs typeface="+mj-lt"/>
              </a:rPr>
              <a:t>ou</a:t>
            </a:r>
            <a:r>
              <a:rPr lang="en-US" sz="4000" b="1" dirty="0">
                <a:ea typeface="+mj-lt"/>
                <a:cs typeface="+mj-lt"/>
              </a:rPr>
              <a:t> la </a:t>
            </a:r>
            <a:r>
              <a:rPr lang="en-US" sz="4000" b="1" dirty="0" err="1">
                <a:ea typeface="+mj-lt"/>
                <a:cs typeface="+mj-lt"/>
              </a:rPr>
              <a:t>docteur</a:t>
            </a:r>
            <a:r>
              <a:rPr lang="en-US" sz="4000" b="1" dirty="0">
                <a:ea typeface="+mj-lt"/>
                <a:cs typeface="+mj-lt"/>
              </a:rPr>
              <a:t>(e) </a:t>
            </a:r>
            <a:r>
              <a:rPr lang="en-US" sz="4000" b="1" dirty="0" err="1">
                <a:ea typeface="+mj-lt"/>
                <a:cs typeface="+mj-lt"/>
              </a:rPr>
              <a:t>lui</a:t>
            </a:r>
            <a:r>
              <a:rPr lang="en-US" sz="4000" b="1" dirty="0">
                <a:ea typeface="+mj-lt"/>
                <a:cs typeface="+mj-lt"/>
              </a:rPr>
              <a:t> </a:t>
            </a:r>
            <a:r>
              <a:rPr lang="en-US" sz="4000" b="1" dirty="0" err="1">
                <a:ea typeface="+mj-lt"/>
                <a:cs typeface="+mj-lt"/>
              </a:rPr>
              <a:t>accordait</a:t>
            </a:r>
            <a:r>
              <a:rPr lang="en-US" sz="4000" b="1" dirty="0">
                <a:ea typeface="+mj-lt"/>
                <a:cs typeface="+mj-lt"/>
              </a:rPr>
              <a:t>..</a:t>
            </a:r>
            <a:endParaRPr lang="en-US" sz="4000" dirty="0">
              <a:cs typeface="Calibri Light" panose="020F0302020204030204"/>
            </a:endParaRPr>
          </a:p>
        </p:txBody>
      </p:sp>
      <p:sp>
        <p:nvSpPr>
          <p:cNvPr id="3" name="Content Placeholder 2">
            <a:extLst>
              <a:ext uri="{FF2B5EF4-FFF2-40B4-BE49-F238E27FC236}">
                <a16:creationId xmlns:a16="http://schemas.microsoft.com/office/drawing/2014/main" id="{5BAB7989-0AC6-5D4E-D5FB-133E16660159}"/>
              </a:ext>
            </a:extLst>
          </p:cNvPr>
          <p:cNvSpPr>
            <a:spLocks noGrp="1"/>
          </p:cNvSpPr>
          <p:nvPr>
            <p:ph idx="1"/>
            <p:custDataLst>
              <p:tags r:id="rId3"/>
            </p:custDataLst>
          </p:nvPr>
        </p:nvSpPr>
        <p:spPr>
          <a:xfrm>
            <a:off x="1136397" y="2418409"/>
            <a:ext cx="9688296" cy="3454358"/>
          </a:xfrm>
        </p:spPr>
        <p:txBody>
          <a:bodyPr vert="horz" lIns="91440" tIns="45720" rIns="91440" bIns="45720" rtlCol="0" anchor="t">
            <a:normAutofit/>
          </a:bodyPr>
          <a:lstStyle/>
          <a:p>
            <a:pPr marL="514350" indent="-514350">
              <a:buAutoNum type="alphaLcPeriod"/>
            </a:pPr>
            <a:r>
              <a:rPr lang="en-US" sz="2400" dirty="0">
                <a:cs typeface="Calibri"/>
              </a:rPr>
              <a:t>plus</a:t>
            </a:r>
          </a:p>
          <a:p>
            <a:pPr marL="514350" indent="-514350">
              <a:buAutoNum type="alphaLcPeriod"/>
            </a:pPr>
            <a:r>
              <a:rPr lang="en-US" sz="2400" dirty="0" err="1">
                <a:cs typeface="Calibri"/>
              </a:rPr>
              <a:t>moins</a:t>
            </a:r>
            <a:endParaRPr lang="en-US" sz="2400" dirty="0">
              <a:cs typeface="Calibri"/>
            </a:endParaRP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14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355B1F0-F6CA-40C1-AEC0-D88B075429F4}"/>
              </a:ext>
            </a:extLst>
          </p:cNvPr>
          <p:cNvSpPr>
            <a:spLocks noGrp="1"/>
          </p:cNvSpPr>
          <p:nvPr>
            <p:ph type="title"/>
            <p:custDataLst>
              <p:tags r:id="rId4"/>
            </p:custDataLst>
          </p:nvPr>
        </p:nvSpPr>
        <p:spPr>
          <a:xfrm>
            <a:off x="1043631" y="809898"/>
            <a:ext cx="9942716" cy="1554480"/>
          </a:xfrm>
        </p:spPr>
        <p:txBody>
          <a:bodyPr anchor="ctr">
            <a:normAutofit/>
          </a:bodyPr>
          <a:lstStyle/>
          <a:p>
            <a:r>
              <a:rPr lang="en-US" sz="4800" dirty="0" err="1"/>
              <a:t>Quand</a:t>
            </a:r>
            <a:r>
              <a:rPr lang="en-US" sz="4800" dirty="0"/>
              <a:t> le patient </a:t>
            </a:r>
            <a:r>
              <a:rPr lang="en-US" sz="4800" dirty="0" err="1"/>
              <a:t>était</a:t>
            </a:r>
            <a:r>
              <a:rPr lang="en-US" sz="4800" dirty="0"/>
              <a:t> plus </a:t>
            </a:r>
            <a:r>
              <a:rPr lang="en-US" sz="4800" dirty="0" err="1"/>
              <a:t>lourd</a:t>
            </a:r>
            <a:r>
              <a:rPr lang="en-US" sz="4800" dirty="0"/>
              <a:t>, le </a:t>
            </a:r>
            <a:r>
              <a:rPr lang="en-US" sz="4800" dirty="0" err="1"/>
              <a:t>ou</a:t>
            </a:r>
            <a:r>
              <a:rPr lang="en-US" sz="4800" dirty="0"/>
              <a:t> la </a:t>
            </a:r>
            <a:r>
              <a:rPr lang="en-US" sz="4800" dirty="0" err="1"/>
              <a:t>docteur</a:t>
            </a:r>
            <a:r>
              <a:rPr lang="en-US" sz="4800" dirty="0"/>
              <a:t>(e) </a:t>
            </a:r>
            <a:r>
              <a:rPr lang="en-US" sz="4800" dirty="0" err="1"/>
              <a:t>avait</a:t>
            </a:r>
            <a:r>
              <a:rPr lang="en-US" sz="4800" dirty="0"/>
              <a:t> plus de chance de</a:t>
            </a:r>
          </a:p>
        </p:txBody>
      </p:sp>
      <p:sp>
        <p:nvSpPr>
          <p:cNvPr id="2" name="Content Placeholder 1">
            <a:extLst>
              <a:ext uri="{FF2B5EF4-FFF2-40B4-BE49-F238E27FC236}">
                <a16:creationId xmlns:a16="http://schemas.microsoft.com/office/drawing/2014/main" id="{E5962578-4C58-4825-E7B8-E826169D5861}"/>
              </a:ext>
            </a:extLst>
          </p:cNvPr>
          <p:cNvSpPr>
            <a:spLocks noGrp="1"/>
          </p:cNvSpPr>
          <p:nvPr>
            <p:ph idx="1"/>
            <p:custDataLst>
              <p:tags r:id="rId5"/>
            </p:custDataLst>
          </p:nvPr>
        </p:nvSpPr>
        <p:spPr>
          <a:xfrm>
            <a:off x="1045028" y="3017522"/>
            <a:ext cx="9941319" cy="3124658"/>
          </a:xfrm>
        </p:spPr>
        <p:txBody>
          <a:bodyPr anchor="ctr">
            <a:normAutofit/>
          </a:bodyPr>
          <a:lstStyle/>
          <a:p>
            <a:r>
              <a:rPr lang="fr-CA" sz="2400" dirty="0"/>
              <a:t>recommander de la </a:t>
            </a:r>
            <a:r>
              <a:rPr lang="fr-CA" sz="2400" dirty="0" err="1"/>
              <a:t>conseillance</a:t>
            </a:r>
            <a:r>
              <a:rPr lang="fr-CA" sz="2400" dirty="0"/>
              <a:t> psychologique;</a:t>
            </a:r>
          </a:p>
          <a:p>
            <a:r>
              <a:rPr lang="fr-CA" sz="2400" dirty="0"/>
              <a:t>questionner l’autodiscipline du patient;</a:t>
            </a:r>
          </a:p>
          <a:p>
            <a:r>
              <a:rPr lang="fr-CA" sz="2400" dirty="0"/>
              <a:t>rapporter que de voir le patient serait une perte de temps.</a:t>
            </a:r>
          </a:p>
          <a:p>
            <a:pPr marL="0" indent="0">
              <a:buNone/>
            </a:pPr>
            <a:endParaRPr lang="fr-CA" sz="2400" dirty="0"/>
          </a:p>
          <a:p>
            <a:endParaRPr lang="fr-CA" sz="2400" dirty="0"/>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C58628F-9A37-2F7D-4101-A706AAC601EB}"/>
              </a:ext>
            </a:extLst>
          </p:cNvPr>
          <p:cNvSpPr txBox="1"/>
          <p:nvPr>
            <p:custDataLst>
              <p:tags r:id="rId7"/>
            </p:custDataLst>
          </p:nvPr>
        </p:nvSpPr>
        <p:spPr>
          <a:xfrm>
            <a:off x="838200" y="6003097"/>
            <a:ext cx="11132949"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err="1">
                <a:solidFill>
                  <a:schemeClr val="tx1">
                    <a:lumMod val="50000"/>
                    <a:lumOff val="50000"/>
                  </a:schemeClr>
                </a:solidFill>
              </a:rPr>
              <a:t>Hebl</a:t>
            </a:r>
            <a:r>
              <a:rPr lang="en-US" sz="1050" dirty="0">
                <a:solidFill>
                  <a:schemeClr val="tx1">
                    <a:lumMod val="50000"/>
                    <a:lumOff val="50000"/>
                  </a:schemeClr>
                </a:solidFill>
              </a:rPr>
              <a:t>, M. R., &amp; Xu, J. (2001). Weighing the care: physicians' reactions to the size of a patient. </a:t>
            </a:r>
            <a:r>
              <a:rPr lang="en-US" sz="1050" i="1" dirty="0">
                <a:solidFill>
                  <a:schemeClr val="tx1">
                    <a:lumMod val="50000"/>
                    <a:lumOff val="50000"/>
                  </a:schemeClr>
                </a:solidFill>
              </a:rPr>
              <a:t>International journal of obesity</a:t>
            </a:r>
            <a:r>
              <a:rPr lang="en-US" sz="1050" dirty="0">
                <a:solidFill>
                  <a:schemeClr val="tx1">
                    <a:lumMod val="50000"/>
                    <a:lumOff val="50000"/>
                  </a:schemeClr>
                </a:solidFill>
              </a:rPr>
              <a:t>, </a:t>
            </a:r>
            <a:r>
              <a:rPr lang="en-US" sz="1050" i="1" dirty="0">
                <a:solidFill>
                  <a:schemeClr val="tx1">
                    <a:lumMod val="50000"/>
                    <a:lumOff val="50000"/>
                  </a:schemeClr>
                </a:solidFill>
              </a:rPr>
              <a:t>25</a:t>
            </a:r>
            <a:r>
              <a:rPr lang="en-US" sz="1050" dirty="0">
                <a:solidFill>
                  <a:schemeClr val="tx1">
                    <a:lumMod val="50000"/>
                    <a:lumOff val="50000"/>
                  </a:schemeClr>
                </a:solidFill>
              </a:rPr>
              <a:t>(8), 1246-1252.</a:t>
            </a:r>
          </a:p>
        </p:txBody>
      </p:sp>
    </p:spTree>
    <p:extLst>
      <p:ext uri="{BB962C8B-B14F-4D97-AF65-F5344CB8AC3E}">
        <p14:creationId xmlns:p14="http://schemas.microsoft.com/office/powerpoint/2010/main" val="830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F7867-DD4B-ABE6-6593-A71D4E4CF905}"/>
              </a:ext>
            </a:extLst>
          </p:cNvPr>
          <p:cNvSpPr>
            <a:spLocks noGrp="1"/>
          </p:cNvSpPr>
          <p:nvPr>
            <p:ph type="title"/>
            <p:custDataLst>
              <p:tags r:id="rId2"/>
            </p:custDataLst>
          </p:nvPr>
        </p:nvSpPr>
        <p:spPr>
          <a:xfrm>
            <a:off x="838199" y="1093788"/>
            <a:ext cx="10506455" cy="2967208"/>
          </a:xfrm>
        </p:spPr>
        <p:txBody>
          <a:bodyPr vert="horz" lIns="91440" tIns="45720" rIns="91440" bIns="45720" rtlCol="0" anchor="b">
            <a:normAutofit/>
          </a:bodyPr>
          <a:lstStyle/>
          <a:p>
            <a:r>
              <a:rPr lang="en-US" sz="8000" kern="1200" dirty="0" err="1">
                <a:solidFill>
                  <a:schemeClr val="tx1"/>
                </a:solidFill>
                <a:latin typeface="+mj-lt"/>
                <a:ea typeface="+mj-ea"/>
                <a:cs typeface="+mj-cs"/>
              </a:rPr>
              <a:t>Expérimentation</a:t>
            </a:r>
            <a:r>
              <a:rPr lang="en-US" sz="8000" kern="1200" dirty="0">
                <a:solidFill>
                  <a:schemeClr val="tx1"/>
                </a:solidFill>
                <a:latin typeface="+mj-lt"/>
                <a:ea typeface="+mj-ea"/>
                <a:cs typeface="+mj-cs"/>
              </a:rPr>
              <a:t> 4</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7693-E4D5-7A2F-A847-16D5983B8372}"/>
              </a:ext>
            </a:extLst>
          </p:cNvPr>
          <p:cNvSpPr>
            <a:spLocks noGrp="1"/>
          </p:cNvSpPr>
          <p:nvPr>
            <p:ph type="title"/>
            <p:custDataLst>
              <p:tags r:id="rId1"/>
            </p:custDataLst>
          </p:nvPr>
        </p:nvSpPr>
        <p:spPr>
          <a:xfrm>
            <a:off x="569785" y="683851"/>
            <a:ext cx="3771009" cy="3740727"/>
          </a:xfrm>
        </p:spPr>
        <p:txBody>
          <a:bodyPr vert="horz" lIns="91440" tIns="45720" rIns="91440" bIns="45720" rtlCol="0" anchor="b">
            <a:normAutofit fontScale="90000"/>
          </a:bodyPr>
          <a:lstStyle/>
          <a:p>
            <a:r>
              <a:rPr lang="en-US" sz="5400" kern="1200" dirty="0" err="1">
                <a:solidFill>
                  <a:schemeClr val="tx1"/>
                </a:solidFill>
                <a:latin typeface="+mj-lt"/>
                <a:ea typeface="+mj-ea"/>
                <a:cs typeface="+mj-cs"/>
              </a:rPr>
              <a:t>Expérimentation</a:t>
            </a:r>
            <a:r>
              <a:rPr lang="en-US" sz="5400" kern="1200" dirty="0">
                <a:solidFill>
                  <a:schemeClr val="tx1"/>
                </a:solidFill>
                <a:latin typeface="+mj-lt"/>
                <a:ea typeface="+mj-ea"/>
                <a:cs typeface="+mj-cs"/>
              </a:rPr>
              <a:t> </a:t>
            </a:r>
            <a:r>
              <a:rPr lang="en-US" sz="5400" dirty="0"/>
              <a:t>sur</a:t>
            </a:r>
            <a:r>
              <a:rPr lang="en-US" sz="5400" kern="1200" dirty="0">
                <a:solidFill>
                  <a:schemeClr val="tx1"/>
                </a:solidFill>
                <a:latin typeface="+mj-lt"/>
                <a:ea typeface="+mj-ea"/>
                <a:cs typeface="+mj-cs"/>
              </a:rPr>
              <a:t> la reconnaissance d’un </a:t>
            </a:r>
            <a:r>
              <a:rPr lang="en-US" sz="5400" kern="1200" dirty="0" err="1">
                <a:solidFill>
                  <a:schemeClr val="tx1"/>
                </a:solidFill>
                <a:latin typeface="+mj-lt"/>
                <a:ea typeface="+mj-ea"/>
                <a:cs typeface="+mj-cs"/>
              </a:rPr>
              <a:t>pistolet</a:t>
            </a:r>
            <a:endParaRPr lang="en-US" sz="5400" kern="1200" dirty="0">
              <a:solidFill>
                <a:schemeClr val="tx1"/>
              </a:solidFill>
              <a:latin typeface="+mj-lt"/>
              <a:ea typeface="+mj-ea"/>
              <a:cs typeface="+mj-cs"/>
            </a:endParaRPr>
          </a:p>
        </p:txBody>
      </p:sp>
      <p:sp>
        <p:nvSpPr>
          <p:cNvPr id="7" name="TextBox 1">
            <a:extLst>
              <a:ext uri="{FF2B5EF4-FFF2-40B4-BE49-F238E27FC236}">
                <a16:creationId xmlns:a16="http://schemas.microsoft.com/office/drawing/2014/main" id="{752EF875-30FF-13C8-E8A1-5758F680C3AA}"/>
              </a:ext>
            </a:extLst>
          </p:cNvPr>
          <p:cNvSpPr txBox="1"/>
          <p:nvPr>
            <p:custDataLst>
              <p:tags r:id="rId2"/>
            </p:custDataLst>
          </p:nvPr>
        </p:nvSpPr>
        <p:spPr>
          <a:xfrm>
            <a:off x="721640" y="6164932"/>
            <a:ext cx="1113294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50000"/>
                    <a:lumOff val="50000"/>
                  </a:schemeClr>
                </a:solidFill>
              </a:rPr>
              <a:t>Eberhardt, J. L., Goff, P. A., Purdie, V. J., &amp; Davies, P. G. (2004). Seeing black: race, crime, and visual processing. </a:t>
            </a:r>
            <a:r>
              <a:rPr lang="en-US" sz="1400" i="1" dirty="0">
                <a:solidFill>
                  <a:schemeClr val="tx1">
                    <a:lumMod val="50000"/>
                    <a:lumOff val="50000"/>
                  </a:schemeClr>
                </a:solidFill>
              </a:rPr>
              <a:t>Journal of personality and social psychology</a:t>
            </a:r>
            <a:r>
              <a:rPr lang="en-US" sz="1400" dirty="0">
                <a:solidFill>
                  <a:schemeClr val="tx1">
                    <a:lumMod val="50000"/>
                    <a:lumOff val="50000"/>
                  </a:schemeClr>
                </a:solidFill>
              </a:rPr>
              <a:t>, </a:t>
            </a:r>
            <a:r>
              <a:rPr lang="en-US" sz="1400" i="1" dirty="0">
                <a:solidFill>
                  <a:schemeClr val="tx1">
                    <a:lumMod val="50000"/>
                    <a:lumOff val="50000"/>
                  </a:schemeClr>
                </a:solidFill>
              </a:rPr>
              <a:t>87</a:t>
            </a:r>
            <a:r>
              <a:rPr lang="en-US" sz="1400" dirty="0">
                <a:solidFill>
                  <a:schemeClr val="tx1">
                    <a:lumMod val="50000"/>
                    <a:lumOff val="50000"/>
                  </a:schemeClr>
                </a:solidFill>
              </a:rPr>
              <a:t>(6), 876.</a:t>
            </a:r>
          </a:p>
        </p:txBody>
      </p:sp>
      <p:pic>
        <p:nvPicPr>
          <p:cNvPr id="5" name="Picture 4">
            <a:extLst>
              <a:ext uri="{FF2B5EF4-FFF2-40B4-BE49-F238E27FC236}">
                <a16:creationId xmlns:a16="http://schemas.microsoft.com/office/drawing/2014/main" id="{15BB0641-4273-4350-F2FA-68D5542C7171}"/>
              </a:ext>
            </a:extLst>
          </p:cNvPr>
          <p:cNvPicPr>
            <a:picLocks noChangeAspect="1"/>
          </p:cNvPicPr>
          <p:nvPr>
            <p:custDataLst>
              <p:tags r:id="rId3"/>
            </p:custDataLst>
          </p:nvPr>
        </p:nvPicPr>
        <p:blipFill>
          <a:blip r:embed="rId6"/>
          <a:stretch>
            <a:fillRect/>
          </a:stretch>
        </p:blipFill>
        <p:spPr>
          <a:xfrm>
            <a:off x="4277088" y="1685925"/>
            <a:ext cx="7577501" cy="2738653"/>
          </a:xfrm>
          <a:prstGeom prst="rect">
            <a:avLst/>
          </a:prstGeom>
        </p:spPr>
      </p:pic>
    </p:spTree>
    <p:extLst>
      <p:ext uri="{BB962C8B-B14F-4D97-AF65-F5344CB8AC3E}">
        <p14:creationId xmlns:p14="http://schemas.microsoft.com/office/powerpoint/2010/main" val="417013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1AC60-9FF2-9F43-5562-968E913C8FD6}"/>
              </a:ext>
            </a:extLst>
          </p:cNvPr>
          <p:cNvSpPr>
            <a:spLocks noGrp="1"/>
          </p:cNvSpPr>
          <p:nvPr>
            <p:ph type="title"/>
            <p:custDataLst>
              <p:tags r:id="rId2"/>
            </p:custDataLst>
          </p:nvPr>
        </p:nvSpPr>
        <p:spPr>
          <a:xfrm>
            <a:off x="1136397" y="502021"/>
            <a:ext cx="9688296" cy="1642969"/>
          </a:xfrm>
        </p:spPr>
        <p:txBody>
          <a:bodyPr anchor="b">
            <a:normAutofit fontScale="90000"/>
          </a:bodyPr>
          <a:lstStyle/>
          <a:p>
            <a:r>
              <a:rPr lang="en-US" sz="4000" b="1" dirty="0">
                <a:ea typeface="+mj-lt"/>
                <a:cs typeface="+mj-lt"/>
              </a:rPr>
              <a:t>Les </a:t>
            </a:r>
            <a:r>
              <a:rPr lang="en-US" sz="4000" b="1" dirty="0" err="1">
                <a:ea typeface="+mj-lt"/>
                <a:cs typeface="+mj-lt"/>
              </a:rPr>
              <a:t>personnes</a:t>
            </a:r>
            <a:r>
              <a:rPr lang="en-US" sz="4000" b="1" dirty="0">
                <a:ea typeface="+mj-lt"/>
                <a:cs typeface="+mj-lt"/>
              </a:rPr>
              <a:t> </a:t>
            </a:r>
            <a:r>
              <a:rPr lang="en-US" sz="4000" b="1" dirty="0" err="1">
                <a:ea typeface="+mj-lt"/>
                <a:cs typeface="+mj-lt"/>
              </a:rPr>
              <a:t>étudiantes</a:t>
            </a:r>
            <a:r>
              <a:rPr lang="en-US" sz="4000" b="1" dirty="0">
                <a:ea typeface="+mj-lt"/>
                <a:cs typeface="+mj-lt"/>
              </a:rPr>
              <a:t> </a:t>
            </a:r>
            <a:r>
              <a:rPr lang="en-US" sz="4000" b="1" dirty="0" err="1">
                <a:ea typeface="+mj-lt"/>
                <a:cs typeface="+mj-lt"/>
              </a:rPr>
              <a:t>ont</a:t>
            </a:r>
            <a:r>
              <a:rPr lang="en-US" sz="4000" b="1" dirty="0">
                <a:ea typeface="+mj-lt"/>
                <a:cs typeface="+mj-lt"/>
              </a:rPr>
              <a:t> </a:t>
            </a:r>
            <a:r>
              <a:rPr lang="en-US" sz="4000" b="1" dirty="0" err="1">
                <a:ea typeface="+mj-lt"/>
                <a:cs typeface="+mj-lt"/>
              </a:rPr>
              <a:t>reconnu</a:t>
            </a:r>
            <a:r>
              <a:rPr lang="en-US" sz="4000" b="1" dirty="0">
                <a:ea typeface="+mj-lt"/>
                <a:cs typeface="+mj-lt"/>
              </a:rPr>
              <a:t> plus </a:t>
            </a:r>
            <a:r>
              <a:rPr lang="en-US" sz="4000" b="1" dirty="0" err="1">
                <a:ea typeface="+mj-lt"/>
                <a:cs typeface="+mj-lt"/>
              </a:rPr>
              <a:t>rapidement</a:t>
            </a:r>
            <a:r>
              <a:rPr lang="en-US" sz="4000" b="1" dirty="0">
                <a:ea typeface="+mj-lt"/>
                <a:cs typeface="+mj-lt"/>
              </a:rPr>
              <a:t> </a:t>
            </a:r>
            <a:r>
              <a:rPr lang="en-US" sz="4000" b="1" dirty="0" err="1">
                <a:ea typeface="+mj-lt"/>
                <a:cs typeface="+mj-lt"/>
              </a:rPr>
              <a:t>l’arme</a:t>
            </a:r>
            <a:r>
              <a:rPr lang="en-US" sz="4000" b="1" dirty="0">
                <a:ea typeface="+mj-lt"/>
                <a:cs typeface="+mj-lt"/>
              </a:rPr>
              <a:t> à feu qui </a:t>
            </a:r>
            <a:r>
              <a:rPr lang="en-US" sz="4000" b="1" dirty="0" err="1">
                <a:ea typeface="+mj-lt"/>
                <a:cs typeface="+mj-lt"/>
              </a:rPr>
              <a:t>apparaissait</a:t>
            </a:r>
            <a:r>
              <a:rPr lang="en-US" sz="4000" b="1" dirty="0">
                <a:ea typeface="+mj-lt"/>
                <a:cs typeface="+mj-lt"/>
              </a:rPr>
              <a:t> </a:t>
            </a:r>
            <a:r>
              <a:rPr lang="en-US" sz="4000" b="1" dirty="0" err="1">
                <a:ea typeface="+mj-lt"/>
                <a:cs typeface="+mj-lt"/>
              </a:rPr>
              <a:t>graduellement</a:t>
            </a:r>
            <a:r>
              <a:rPr lang="en-US" sz="4000" b="1" dirty="0">
                <a:ea typeface="+mj-lt"/>
                <a:cs typeface="+mj-lt"/>
              </a:rPr>
              <a:t> </a:t>
            </a:r>
            <a:r>
              <a:rPr lang="en-US" sz="4000" b="1" dirty="0" err="1">
                <a:ea typeface="+mj-lt"/>
                <a:cs typeface="+mj-lt"/>
              </a:rPr>
              <a:t>lorsqu’iels</a:t>
            </a:r>
            <a:r>
              <a:rPr lang="en-US" sz="4000" b="1" dirty="0">
                <a:ea typeface="+mj-lt"/>
                <a:cs typeface="+mj-lt"/>
              </a:rPr>
              <a:t> </a:t>
            </a:r>
            <a:r>
              <a:rPr lang="en-US" sz="4000" b="1" dirty="0" err="1">
                <a:ea typeface="+mj-lt"/>
                <a:cs typeface="+mj-lt"/>
              </a:rPr>
              <a:t>ont</a:t>
            </a:r>
            <a:r>
              <a:rPr lang="en-US" sz="4000" b="1" dirty="0">
                <a:ea typeface="+mj-lt"/>
                <a:cs typeface="+mj-lt"/>
              </a:rPr>
              <a:t> vu </a:t>
            </a:r>
            <a:r>
              <a:rPr lang="en-US" sz="4000" b="1" dirty="0" err="1">
                <a:ea typeface="+mj-lt"/>
                <a:cs typeface="+mj-lt"/>
              </a:rPr>
              <a:t>juste</a:t>
            </a:r>
            <a:r>
              <a:rPr lang="en-US" sz="4000" b="1" dirty="0">
                <a:ea typeface="+mj-lt"/>
                <a:cs typeface="+mj-lt"/>
              </a:rPr>
              <a:t> </a:t>
            </a:r>
            <a:r>
              <a:rPr lang="en-US" sz="4000" b="1" dirty="0" err="1">
                <a:ea typeface="+mj-lt"/>
                <a:cs typeface="+mj-lt"/>
              </a:rPr>
              <a:t>avant</a:t>
            </a:r>
            <a:r>
              <a:rPr lang="en-US" sz="4000" b="1" dirty="0">
                <a:ea typeface="+mj-lt"/>
                <a:cs typeface="+mj-lt"/>
              </a:rPr>
              <a:t> un aperçu _________. </a:t>
            </a:r>
            <a:endParaRPr lang="en-US" sz="4000" dirty="0">
              <a:cs typeface="Calibri Light" panose="020F0302020204030204"/>
            </a:endParaRPr>
          </a:p>
        </p:txBody>
      </p:sp>
      <p:sp>
        <p:nvSpPr>
          <p:cNvPr id="3" name="Content Placeholder 2">
            <a:extLst>
              <a:ext uri="{FF2B5EF4-FFF2-40B4-BE49-F238E27FC236}">
                <a16:creationId xmlns:a16="http://schemas.microsoft.com/office/drawing/2014/main" id="{5BAB7989-0AC6-5D4E-D5FB-133E16660159}"/>
              </a:ext>
            </a:extLst>
          </p:cNvPr>
          <p:cNvSpPr>
            <a:spLocks noGrp="1"/>
          </p:cNvSpPr>
          <p:nvPr>
            <p:ph idx="1"/>
            <p:custDataLst>
              <p:tags r:id="rId3"/>
            </p:custDataLst>
          </p:nvPr>
        </p:nvSpPr>
        <p:spPr>
          <a:xfrm>
            <a:off x="1136397" y="2418409"/>
            <a:ext cx="9688296" cy="3454358"/>
          </a:xfrm>
        </p:spPr>
        <p:txBody>
          <a:bodyPr vert="horz" lIns="91440" tIns="45720" rIns="91440" bIns="45720" rtlCol="0" anchor="t">
            <a:normAutofit/>
          </a:bodyPr>
          <a:lstStyle/>
          <a:p>
            <a:pPr marL="514350" indent="-514350">
              <a:buAutoNum type="alphaLcPeriod"/>
            </a:pPr>
            <a:r>
              <a:rPr lang="fr-CA" sz="2400" dirty="0">
                <a:cs typeface="Calibri"/>
              </a:rPr>
              <a:t>du visage d’une personne noire;</a:t>
            </a:r>
          </a:p>
          <a:p>
            <a:pPr marL="514350" indent="-514350">
              <a:buAutoNum type="alphaLcPeriod"/>
            </a:pPr>
            <a:r>
              <a:rPr lang="fr-CA" sz="2400" dirty="0">
                <a:cs typeface="Calibri"/>
              </a:rPr>
              <a:t>du visage d’une personne blanche;</a:t>
            </a:r>
          </a:p>
          <a:p>
            <a:pPr marL="514350" indent="-514350">
              <a:buAutoNum type="alphaLcPeriod"/>
            </a:pPr>
            <a:r>
              <a:rPr lang="fr-CA" sz="2400" dirty="0">
                <a:cs typeface="Calibri"/>
              </a:rPr>
              <a:t>d’une ligne dessinée et ininterprétable;</a:t>
            </a:r>
          </a:p>
          <a:p>
            <a:pPr marL="514350" indent="-514350">
              <a:buAutoNum type="alphaLcPeriod"/>
            </a:pPr>
            <a:r>
              <a:rPr lang="fr-CA" sz="2400" dirty="0">
                <a:cs typeface="Calibri"/>
              </a:rPr>
              <a:t>L’image n’avait aucun impact.</a:t>
            </a: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62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EA5BF0-0CF5-3486-4ED9-60F524D3AC5E}"/>
              </a:ext>
            </a:extLst>
          </p:cNvPr>
          <p:cNvSpPr>
            <a:spLocks noGrp="1"/>
          </p:cNvSpPr>
          <p:nvPr>
            <p:ph type="title"/>
            <p:custDataLst>
              <p:tags r:id="rId4"/>
            </p:custDataLst>
          </p:nvPr>
        </p:nvSpPr>
        <p:spPr>
          <a:xfrm>
            <a:off x="1115568" y="548640"/>
            <a:ext cx="10168128" cy="1179576"/>
          </a:xfrm>
        </p:spPr>
        <p:txBody>
          <a:bodyPr>
            <a:normAutofit/>
          </a:bodyPr>
          <a:lstStyle/>
          <a:p>
            <a:r>
              <a:rPr lang="en-US" sz="4000" dirty="0">
                <a:cs typeface="Calibri Light"/>
              </a:rPr>
              <a:t>Questions </a:t>
            </a:r>
            <a:r>
              <a:rPr lang="en-US" sz="4000" dirty="0" err="1">
                <a:cs typeface="Calibri Light"/>
              </a:rPr>
              <a:t>importantes</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DC70A8F-7427-BE73-5091-48B5AA352F24}"/>
              </a:ext>
            </a:extLst>
          </p:cNvPr>
          <p:cNvSpPr>
            <a:spLocks noGrp="1"/>
          </p:cNvSpPr>
          <p:nvPr>
            <p:ph idx="1"/>
            <p:custDataLst>
              <p:tags r:id="rId6"/>
            </p:custDataLst>
          </p:nvPr>
        </p:nvSpPr>
        <p:spPr>
          <a:xfrm>
            <a:off x="1115568" y="2481943"/>
            <a:ext cx="10168128" cy="3695020"/>
          </a:xfrm>
        </p:spPr>
        <p:txBody>
          <a:bodyPr vert="horz" lIns="91440" tIns="45720" rIns="91440" bIns="45720" rtlCol="0" anchor="t">
            <a:normAutofit/>
          </a:bodyPr>
          <a:lstStyle/>
          <a:p>
            <a:endParaRPr lang="fr-CA" sz="2200" dirty="0"/>
          </a:p>
          <a:p>
            <a:pPr>
              <a:lnSpc>
                <a:spcPct val="110000"/>
              </a:lnSpc>
            </a:pPr>
            <a:r>
              <a:rPr lang="fr-CA" dirty="0">
                <a:ea typeface="+mn-lt"/>
                <a:cs typeface="+mn-lt"/>
              </a:rPr>
              <a:t>Qu’est-ce qu’un biais inconscient?</a:t>
            </a:r>
          </a:p>
          <a:p>
            <a:pPr>
              <a:lnSpc>
                <a:spcPct val="110000"/>
              </a:lnSpc>
            </a:pPr>
            <a:r>
              <a:rPr lang="fr-CA" dirty="0">
                <a:ea typeface="+mn-lt"/>
                <a:cs typeface="+mn-lt"/>
              </a:rPr>
              <a:t>Comment les biais </a:t>
            </a:r>
            <a:r>
              <a:rPr lang="fr-CA" dirty="0" err="1">
                <a:ea typeface="+mn-lt"/>
                <a:cs typeface="+mn-lt"/>
              </a:rPr>
              <a:t>incosncients</a:t>
            </a:r>
            <a:r>
              <a:rPr lang="fr-CA" dirty="0">
                <a:ea typeface="+mn-lt"/>
                <a:cs typeface="+mn-lt"/>
              </a:rPr>
              <a:t> peuvent-ils produire de l’inégalité sociale?</a:t>
            </a:r>
          </a:p>
          <a:p>
            <a:pPr>
              <a:lnSpc>
                <a:spcPct val="110000"/>
              </a:lnSpc>
            </a:pPr>
            <a:r>
              <a:rPr lang="fr-CA" dirty="0">
                <a:ea typeface="+mn-lt"/>
                <a:cs typeface="+mn-lt"/>
              </a:rPr>
              <a:t>Qu’est-ce qui peut être fait pour amoindrir les effets des biais inconscients?</a:t>
            </a:r>
            <a:endParaRPr lang="fr-CA" dirty="0"/>
          </a:p>
        </p:txBody>
      </p:sp>
    </p:spTree>
    <p:extLst>
      <p:ext uri="{BB962C8B-B14F-4D97-AF65-F5344CB8AC3E}">
        <p14:creationId xmlns:p14="http://schemas.microsoft.com/office/powerpoint/2010/main" val="98045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6994E-70A1-4CB7-B51D-E9BC961A4B01}"/>
              </a:ext>
            </a:extLst>
          </p:cNvPr>
          <p:cNvSpPr>
            <a:spLocks noGrp="1"/>
          </p:cNvSpPr>
          <p:nvPr>
            <p:ph type="title"/>
            <p:custDataLst>
              <p:tags r:id="rId6"/>
            </p:custDataLst>
          </p:nvPr>
        </p:nvSpPr>
        <p:spPr>
          <a:xfrm>
            <a:off x="1524003" y="1999615"/>
            <a:ext cx="9144000" cy="2764028"/>
          </a:xfrm>
        </p:spPr>
        <p:txBody>
          <a:bodyPr vert="horz" lIns="91440" tIns="45720" rIns="91440" bIns="45720" rtlCol="0" anchor="ctr">
            <a:normAutofit/>
          </a:bodyPr>
          <a:lstStyle/>
          <a:p>
            <a:pPr algn="ctr"/>
            <a:r>
              <a:rPr lang="fr-CA" sz="4500" b="1" dirty="0">
                <a:solidFill>
                  <a:schemeClr val="accent2"/>
                </a:solidFill>
              </a:rPr>
              <a:t>Le biais cognitif </a:t>
            </a:r>
            <a:r>
              <a:rPr lang="fr-CA" sz="4500" dirty="0"/>
              <a:t>réfère aux façons de pensées qui produisent des erreurs de jugement ou dans les prises de décision.   </a:t>
            </a:r>
          </a:p>
        </p:txBody>
      </p:sp>
      <p:sp>
        <p:nvSpPr>
          <p:cNvPr id="18" name="Rectangle 1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8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2809B-0DC0-8F2E-03AE-00D7E4B98A77}"/>
              </a:ext>
            </a:extLst>
          </p:cNvPr>
          <p:cNvSpPr>
            <a:spLocks noGrp="1"/>
          </p:cNvSpPr>
          <p:nvPr>
            <p:ph type="title"/>
            <p:custDataLst>
              <p:tags r:id="rId4"/>
            </p:custDataLst>
          </p:nvPr>
        </p:nvSpPr>
        <p:spPr>
          <a:xfrm>
            <a:off x="477981" y="1122363"/>
            <a:ext cx="4023360" cy="3204134"/>
          </a:xfrm>
        </p:spPr>
        <p:txBody>
          <a:bodyPr vert="horz" lIns="91440" tIns="45720" rIns="91440" bIns="45720" rtlCol="0" anchor="b">
            <a:normAutofit/>
          </a:bodyPr>
          <a:lstStyle/>
          <a:p>
            <a:r>
              <a:rPr lang="en-US" sz="4800" dirty="0"/>
              <a:t>Nous </a:t>
            </a:r>
            <a:r>
              <a:rPr lang="en-US" sz="4800" dirty="0" err="1"/>
              <a:t>avons</a:t>
            </a:r>
            <a:r>
              <a:rPr lang="en-US" sz="4800" dirty="0"/>
              <a:t> </a:t>
            </a:r>
            <a:r>
              <a:rPr lang="en-US" sz="4800" dirty="0" err="1"/>
              <a:t>toutes</a:t>
            </a:r>
            <a:r>
              <a:rPr lang="en-US" sz="4800" dirty="0"/>
              <a:t> et </a:t>
            </a:r>
            <a:r>
              <a:rPr lang="en-US" sz="4800" dirty="0" err="1"/>
              <a:t>tous</a:t>
            </a:r>
            <a:r>
              <a:rPr lang="en-US" sz="4800" dirty="0"/>
              <a:t> des </a:t>
            </a:r>
            <a:r>
              <a:rPr lang="en-US" sz="4800" dirty="0" err="1"/>
              <a:t>biais</a:t>
            </a:r>
            <a:r>
              <a:rPr lang="en-US" sz="4800" dirty="0"/>
              <a:t> </a:t>
            </a:r>
            <a:r>
              <a:rPr lang="en-US" sz="4800" dirty="0" err="1"/>
              <a:t>cognitifs</a:t>
            </a:r>
            <a:r>
              <a:rPr lang="en-US" sz="4800" dirty="0"/>
              <a: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hlinkClick r:id="rId10"/>
            <a:extLst>
              <a:ext uri="{FF2B5EF4-FFF2-40B4-BE49-F238E27FC236}">
                <a16:creationId xmlns:a16="http://schemas.microsoft.com/office/drawing/2014/main" id="{9240B790-F5E5-A80E-5A8F-524C5AA1864F}"/>
              </a:ext>
            </a:extLst>
          </p:cNvPr>
          <p:cNvPicPr>
            <a:picLocks noGrp="1" noChangeAspect="1"/>
          </p:cNvPicPr>
          <p:nvPr>
            <p:ph idx="1"/>
            <p:custDataLst>
              <p:tags r:id="rId7"/>
            </p:custDataLst>
          </p:nvPr>
        </p:nvPicPr>
        <p:blipFill>
          <a:blip r:embed="rId11"/>
          <a:stretch>
            <a:fillRect/>
          </a:stretch>
        </p:blipFill>
        <p:spPr>
          <a:xfrm>
            <a:off x="4864608" y="1410717"/>
            <a:ext cx="6846363" cy="3885311"/>
          </a:xfrm>
          <a:prstGeom prst="rect">
            <a:avLst/>
          </a:prstGeom>
        </p:spPr>
      </p:pic>
    </p:spTree>
    <p:extLst>
      <p:ext uri="{BB962C8B-B14F-4D97-AF65-F5344CB8AC3E}">
        <p14:creationId xmlns:p14="http://schemas.microsoft.com/office/powerpoint/2010/main" val="272448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E656-7CA3-40C0-997A-9D09F53CEBAE}"/>
              </a:ext>
            </a:extLst>
          </p:cNvPr>
          <p:cNvSpPr>
            <a:spLocks noGrp="1"/>
          </p:cNvSpPr>
          <p:nvPr>
            <p:ph type="title"/>
            <p:custDataLst>
              <p:tags r:id="rId1"/>
            </p:custDataLst>
          </p:nvPr>
        </p:nvSpPr>
        <p:spPr/>
        <p:txBody>
          <a:bodyPr/>
          <a:lstStyle/>
          <a:p>
            <a:r>
              <a:rPr lang="en-US" dirty="0"/>
              <a:t>Du </a:t>
            </a:r>
            <a:r>
              <a:rPr lang="en-US" dirty="0" err="1"/>
              <a:t>biais</a:t>
            </a:r>
            <a:r>
              <a:rPr lang="en-US" dirty="0"/>
              <a:t> cognitive à la discrimination</a:t>
            </a:r>
          </a:p>
        </p:txBody>
      </p:sp>
      <p:sp>
        <p:nvSpPr>
          <p:cNvPr id="3" name="Content Placeholder 2">
            <a:extLst>
              <a:ext uri="{FF2B5EF4-FFF2-40B4-BE49-F238E27FC236}">
                <a16:creationId xmlns:a16="http://schemas.microsoft.com/office/drawing/2014/main" id="{F51D8E01-8F65-4A7D-8A15-ED5C0D3A2946}"/>
              </a:ext>
            </a:extLst>
          </p:cNvPr>
          <p:cNvSpPr>
            <a:spLocks noGrp="1"/>
          </p:cNvSpPr>
          <p:nvPr>
            <p:ph idx="1"/>
            <p:custDataLst>
              <p:tags r:id="rId2"/>
            </p:custDataLst>
          </p:nvPr>
        </p:nvSpPr>
        <p:spPr/>
        <p:txBody>
          <a:bodyPr vert="horz" lIns="91440" tIns="45720" rIns="91440" bIns="45720" rtlCol="0" anchor="t">
            <a:normAutofit/>
          </a:bodyPr>
          <a:lstStyle/>
          <a:p>
            <a:pPr marL="0" indent="0">
              <a:lnSpc>
                <a:spcPct val="100000"/>
              </a:lnSpc>
              <a:spcBef>
                <a:spcPts val="0"/>
              </a:spcBef>
              <a:buNone/>
            </a:pPr>
            <a:r>
              <a:rPr lang="fr-CA" dirty="0">
                <a:ea typeface="+mn-lt"/>
                <a:cs typeface="+mn-lt"/>
              </a:rPr>
              <a:t>Si nous sommes répétitivement exposé(e)s à des représentations stéréotypées de certains groupes, ces stéréotypes peuvent s’enraciner dans nos esprits.</a:t>
            </a:r>
          </a:p>
          <a:p>
            <a:pPr marL="0" indent="0">
              <a:lnSpc>
                <a:spcPct val="100000"/>
              </a:lnSpc>
              <a:spcBef>
                <a:spcPts val="0"/>
              </a:spcBef>
              <a:buNone/>
            </a:pPr>
            <a:endParaRPr lang="fr-CA" dirty="0">
              <a:ea typeface="+mn-lt"/>
              <a:cs typeface="+mn-lt"/>
            </a:endParaRPr>
          </a:p>
          <a:p>
            <a:pPr marL="0" indent="0">
              <a:lnSpc>
                <a:spcPct val="100000"/>
              </a:lnSpc>
              <a:spcBef>
                <a:spcPts val="0"/>
              </a:spcBef>
              <a:buNone/>
            </a:pPr>
            <a:r>
              <a:rPr lang="fr-CA" dirty="0">
                <a:ea typeface="+mn-lt"/>
                <a:cs typeface="+mn-lt"/>
              </a:rPr>
              <a:t>Ces associations inconscientes, appelées biais implicites ou inconscients, peuvent être très différentes de nos attitudes et désirs conscients.</a:t>
            </a:r>
          </a:p>
        </p:txBody>
      </p:sp>
    </p:spTree>
    <p:extLst>
      <p:ext uri="{BB962C8B-B14F-4D97-AF65-F5344CB8AC3E}">
        <p14:creationId xmlns:p14="http://schemas.microsoft.com/office/powerpoint/2010/main" val="233182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F7867-DD4B-ABE6-6593-A71D4E4CF905}"/>
              </a:ext>
            </a:extLst>
          </p:cNvPr>
          <p:cNvSpPr>
            <a:spLocks noGrp="1"/>
          </p:cNvSpPr>
          <p:nvPr>
            <p:ph type="title"/>
            <p:custDataLst>
              <p:tags r:id="rId2"/>
            </p:custDataLst>
          </p:nvPr>
        </p:nvSpPr>
        <p:spPr>
          <a:xfrm>
            <a:off x="838199" y="1093788"/>
            <a:ext cx="10506455" cy="2967208"/>
          </a:xfrm>
        </p:spPr>
        <p:txBody>
          <a:bodyPr vert="horz" lIns="91440" tIns="45720" rIns="91440" bIns="45720" rtlCol="0" anchor="b">
            <a:normAutofit/>
          </a:bodyPr>
          <a:lstStyle/>
          <a:p>
            <a:r>
              <a:rPr lang="en-US" sz="8000" kern="1200" dirty="0" err="1">
                <a:solidFill>
                  <a:schemeClr val="tx1"/>
                </a:solidFill>
                <a:latin typeface="+mj-lt"/>
                <a:ea typeface="+mj-ea"/>
                <a:cs typeface="+mj-cs"/>
              </a:rPr>
              <a:t>Expérimentation</a:t>
            </a:r>
            <a:r>
              <a:rPr lang="en-US" sz="8000" kern="1200" dirty="0">
                <a:solidFill>
                  <a:schemeClr val="tx1"/>
                </a:solidFill>
                <a:latin typeface="+mj-lt"/>
                <a:ea typeface="+mj-ea"/>
                <a:cs typeface="+mj-cs"/>
              </a:rPr>
              <a:t> 1</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09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67E8-195A-4834-B0CC-22E7A75722C3}"/>
              </a:ext>
            </a:extLst>
          </p:cNvPr>
          <p:cNvSpPr>
            <a:spLocks noGrp="1"/>
          </p:cNvSpPr>
          <p:nvPr>
            <p:ph type="title"/>
            <p:custDataLst>
              <p:tags r:id="rId1"/>
            </p:custDataLst>
          </p:nvPr>
        </p:nvSpPr>
        <p:spPr/>
        <p:txBody>
          <a:bodyPr/>
          <a:lstStyle/>
          <a:p>
            <a:r>
              <a:rPr lang="en-US" dirty="0"/>
              <a:t>Le test </a:t>
            </a:r>
            <a:r>
              <a:rPr lang="en-US" dirty="0" err="1"/>
              <a:t>d’association</a:t>
            </a:r>
            <a:r>
              <a:rPr lang="en-US" dirty="0"/>
              <a:t> </a:t>
            </a:r>
            <a:r>
              <a:rPr lang="en-US" dirty="0" err="1"/>
              <a:t>implicite</a:t>
            </a:r>
            <a:endParaRPr lang="en-US" dirty="0"/>
          </a:p>
        </p:txBody>
      </p:sp>
      <p:sp>
        <p:nvSpPr>
          <p:cNvPr id="3" name="Content Placeholder 2">
            <a:extLst>
              <a:ext uri="{FF2B5EF4-FFF2-40B4-BE49-F238E27FC236}">
                <a16:creationId xmlns:a16="http://schemas.microsoft.com/office/drawing/2014/main" id="{29222547-A864-4613-A93E-AA7DE914F4D6}"/>
              </a:ext>
            </a:extLst>
          </p:cNvPr>
          <p:cNvSpPr>
            <a:spLocks noGrp="1"/>
          </p:cNvSpPr>
          <p:nvPr>
            <p:ph idx="1"/>
            <p:custDataLst>
              <p:tags r:id="rId2"/>
            </p:custDataLst>
          </p:nvPr>
        </p:nvSpPr>
        <p:spPr/>
        <p:txBody>
          <a:bodyPr vert="horz" lIns="91440" tIns="45720" rIns="91440" bIns="45720" rtlCol="0" anchor="t">
            <a:normAutofit fontScale="92500" lnSpcReduction="10000"/>
          </a:bodyPr>
          <a:lstStyle/>
          <a:p>
            <a:pPr marL="0" indent="0">
              <a:buNone/>
            </a:pPr>
            <a:r>
              <a:rPr lang="fr-CA" i="1" dirty="0">
                <a:ea typeface="+mn-lt"/>
                <a:cs typeface="+mn-lt"/>
              </a:rPr>
              <a:t>« Le Test d’association implicite (TAI) mesure les attitudes et les croyances que les gens peuvent ne pas vouloir ou ne pas pouvoir rapporter. Le TAI peut être particulièrement intéressant si il montre que vous avez une attitude implicite que vous ne pensiez pas avoir. Par exemple, vous pouvez croire que les femmes et les hommes devraient être associés de façon égale avec la science, mais vos associations automatiques peuvent montrer (comme pour beaucoup d’autres personnes) que vous associez plus les hommes avec la science que les femmes. »</a:t>
            </a:r>
            <a:endParaRPr lang="fr-CA" dirty="0"/>
          </a:p>
        </p:txBody>
      </p:sp>
    </p:spTree>
    <p:extLst>
      <p:ext uri="{BB962C8B-B14F-4D97-AF65-F5344CB8AC3E}">
        <p14:creationId xmlns:p14="http://schemas.microsoft.com/office/powerpoint/2010/main" val="69922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441D-4D8F-473B-8717-484A0F978D82}"/>
              </a:ext>
            </a:extLst>
          </p:cNvPr>
          <p:cNvSpPr>
            <a:spLocks noGrp="1"/>
          </p:cNvSpPr>
          <p:nvPr>
            <p:ph type="title"/>
            <p:custDataLst>
              <p:tags r:id="rId1"/>
            </p:custDataLst>
          </p:nvPr>
        </p:nvSpPr>
        <p:spPr/>
        <p:txBody>
          <a:bodyPr/>
          <a:lstStyle/>
          <a:p>
            <a:r>
              <a:rPr lang="en-US" dirty="0" err="1"/>
              <a:t>Prenez</a:t>
            </a:r>
            <a:r>
              <a:rPr lang="en-US" dirty="0"/>
              <a:t> le TAI</a:t>
            </a:r>
          </a:p>
        </p:txBody>
      </p:sp>
      <p:sp>
        <p:nvSpPr>
          <p:cNvPr id="3" name="Content Placeholder 2">
            <a:extLst>
              <a:ext uri="{FF2B5EF4-FFF2-40B4-BE49-F238E27FC236}">
                <a16:creationId xmlns:a16="http://schemas.microsoft.com/office/drawing/2014/main" id="{139A5498-7602-4DEE-8B6E-1CB5860D1363}"/>
              </a:ext>
            </a:extLst>
          </p:cNvPr>
          <p:cNvSpPr>
            <a:spLocks noGrp="1"/>
          </p:cNvSpPr>
          <p:nvPr>
            <p:ph idx="1"/>
            <p:custDataLst>
              <p:tags r:id="rId2"/>
            </p:custDataLst>
          </p:nvPr>
        </p:nvSpPr>
        <p:spPr>
          <a:xfrm>
            <a:off x="629794" y="2498598"/>
            <a:ext cx="7539990" cy="3694176"/>
          </a:xfrm>
        </p:spPr>
        <p:txBody>
          <a:bodyPr vert="horz" lIns="91440" tIns="45720" rIns="91440" bIns="45720" rtlCol="0" anchor="t">
            <a:normAutofit fontScale="62500" lnSpcReduction="20000"/>
          </a:bodyPr>
          <a:lstStyle/>
          <a:p>
            <a:pPr marL="514350" indent="-514350">
              <a:buAutoNum type="arabicPeriod"/>
            </a:pPr>
            <a:r>
              <a:rPr lang="fr-CA" b="1" dirty="0">
                <a:ea typeface="+mn-lt"/>
                <a:cs typeface="+mn-lt"/>
              </a:rPr>
              <a:t>Visitez le site Internet </a:t>
            </a:r>
            <a:r>
              <a:rPr lang="fr-CA" b="1" spc="100" dirty="0" err="1">
                <a:ea typeface="+mn-lt"/>
                <a:cs typeface="+mn-lt"/>
                <a:hlinkClick r:id="rId6"/>
              </a:rPr>
              <a:t>Implicit</a:t>
            </a:r>
            <a:r>
              <a:rPr lang="fr-CA" b="1" spc="100" dirty="0">
                <a:ea typeface="+mn-lt"/>
                <a:cs typeface="+mn-lt"/>
                <a:hlinkClick r:id="rId6"/>
              </a:rPr>
              <a:t> Association Test Canada</a:t>
            </a:r>
            <a:endParaRPr lang="fr-CA" b="1" dirty="0"/>
          </a:p>
          <a:p>
            <a:pPr marL="514350" indent="-514350">
              <a:buAutoNum type="arabicPeriod"/>
            </a:pPr>
            <a:r>
              <a:rPr lang="fr-CA" b="1" dirty="0">
                <a:ea typeface="+mn-lt"/>
                <a:cs typeface="+mn-lt"/>
              </a:rPr>
              <a:t>Choisissez un des tests à compléter. </a:t>
            </a:r>
            <a:r>
              <a:rPr lang="fr-CA" dirty="0">
                <a:ea typeface="+mn-lt"/>
                <a:cs typeface="+mn-lt"/>
              </a:rPr>
              <a:t>Il y a différents tests en français pour mesurer les biais concernant la couleur de peau, le pays, la race, le genre, l’orientation sexuelle, le poids et l’âge.</a:t>
            </a:r>
          </a:p>
          <a:p>
            <a:pPr marL="514350" indent="-514350">
              <a:buAutoNum type="arabicPeriod"/>
            </a:pPr>
            <a:r>
              <a:rPr lang="fr-CA" b="1" dirty="0">
                <a:ea typeface="+mn-lt"/>
                <a:cs typeface="+mn-lt"/>
              </a:rPr>
              <a:t>Regardez vos résultats. </a:t>
            </a:r>
            <a:r>
              <a:rPr lang="fr-CA" dirty="0">
                <a:ea typeface="+mn-lt"/>
                <a:cs typeface="+mn-lt"/>
              </a:rPr>
              <a:t>Je vous invite aussi à explorer l’information supplémentaire fournie.</a:t>
            </a:r>
          </a:p>
          <a:p>
            <a:pPr marL="0" indent="0">
              <a:buNone/>
            </a:pPr>
            <a:endParaRPr lang="fr-CA" b="1" dirty="0"/>
          </a:p>
          <a:p>
            <a:pPr marL="0" indent="0">
              <a:buNone/>
            </a:pPr>
            <a:r>
              <a:rPr lang="fr-CA" sz="4700" b="1" dirty="0"/>
              <a:t>OU</a:t>
            </a:r>
          </a:p>
          <a:p>
            <a:pPr marL="0" indent="0">
              <a:buNone/>
            </a:pPr>
            <a:endParaRPr lang="fr-CA" b="1" dirty="0"/>
          </a:p>
          <a:p>
            <a:pPr marL="0" indent="0">
              <a:buNone/>
            </a:pPr>
            <a:r>
              <a:rPr lang="fr-CA" b="1" dirty="0"/>
              <a:t>Prenez 15 minutes pour lire des articles sur le TAI</a:t>
            </a:r>
          </a:p>
          <a:p>
            <a:pPr marL="0" indent="0">
              <a:buNone/>
            </a:pPr>
            <a:endParaRPr lang="fr-CA" b="1" dirty="0"/>
          </a:p>
          <a:p>
            <a:endParaRPr lang="fr-CA" dirty="0"/>
          </a:p>
        </p:txBody>
      </p:sp>
      <p:pic>
        <p:nvPicPr>
          <p:cNvPr id="5" name="Picture 4" descr="Qr code&#10;&#10;Description automatically generated">
            <a:extLst>
              <a:ext uri="{FF2B5EF4-FFF2-40B4-BE49-F238E27FC236}">
                <a16:creationId xmlns:a16="http://schemas.microsoft.com/office/drawing/2014/main" id="{A2118114-8057-B148-BB0E-741C0DC791DB}"/>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8169783" y="2263711"/>
            <a:ext cx="3750755" cy="3750755"/>
          </a:xfrm>
          <a:prstGeom prst="rect">
            <a:avLst/>
          </a:prstGeom>
        </p:spPr>
      </p:pic>
    </p:spTree>
    <p:extLst>
      <p:ext uri="{BB962C8B-B14F-4D97-AF65-F5344CB8AC3E}">
        <p14:creationId xmlns:p14="http://schemas.microsoft.com/office/powerpoint/2010/main" val="393107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7C0E0-7562-CC6E-C6F8-34DB23E59929}"/>
              </a:ext>
            </a:extLst>
          </p:cNvPr>
          <p:cNvSpPr>
            <a:spLocks noGrp="1"/>
          </p:cNvSpPr>
          <p:nvPr>
            <p:ph type="title"/>
            <p:custDataLst>
              <p:tags r:id="rId2"/>
            </p:custDataLst>
          </p:nvPr>
        </p:nvSpPr>
        <p:spPr>
          <a:xfrm>
            <a:off x="612648" y="1078992"/>
            <a:ext cx="6268770" cy="1536192"/>
          </a:xfrm>
        </p:spPr>
        <p:txBody>
          <a:bodyPr anchor="b">
            <a:normAutofit/>
          </a:bodyPr>
          <a:lstStyle/>
          <a:p>
            <a:r>
              <a:rPr lang="en-US" sz="5200" dirty="0" err="1"/>
              <a:t>L’amygdale</a:t>
            </a:r>
            <a:r>
              <a:rPr lang="en-US" sz="5200" dirty="0"/>
              <a:t> </a:t>
            </a:r>
            <a:r>
              <a:rPr lang="en-US" sz="5200" dirty="0" err="1"/>
              <a:t>cérébrale</a:t>
            </a:r>
            <a:endParaRPr lang="en-US" sz="5200" dirty="0"/>
          </a:p>
        </p:txBody>
      </p:sp>
      <p:sp>
        <p:nvSpPr>
          <p:cNvPr id="23" name="Rectangle 2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F39AAA-BAD1-3596-C79D-A10D65B9AA07}"/>
              </a:ext>
            </a:extLst>
          </p:cNvPr>
          <p:cNvSpPr>
            <a:spLocks noGrp="1"/>
          </p:cNvSpPr>
          <p:nvPr>
            <p:ph idx="1"/>
            <p:custDataLst>
              <p:tags r:id="rId5"/>
            </p:custDataLst>
          </p:nvPr>
        </p:nvSpPr>
        <p:spPr>
          <a:xfrm>
            <a:off x="612648" y="3355848"/>
            <a:ext cx="6268770" cy="2825496"/>
          </a:xfrm>
        </p:spPr>
        <p:txBody>
          <a:bodyPr vert="horz" lIns="91440" tIns="45720" rIns="91440" bIns="45720" rtlCol="0" anchor="t">
            <a:normAutofit fontScale="92500" lnSpcReduction="10000"/>
          </a:bodyPr>
          <a:lstStyle/>
          <a:p>
            <a:r>
              <a:rPr lang="en-US" sz="4000" dirty="0" err="1"/>
              <a:t>Combattre</a:t>
            </a:r>
            <a:endParaRPr lang="en-US" sz="4000" dirty="0"/>
          </a:p>
          <a:p>
            <a:r>
              <a:rPr lang="en-US" sz="4000" dirty="0" err="1"/>
              <a:t>S’enfuir</a:t>
            </a:r>
            <a:endParaRPr lang="en-US" sz="4000" dirty="0"/>
          </a:p>
          <a:p>
            <a:r>
              <a:rPr lang="en-US" sz="4000" dirty="0" err="1"/>
              <a:t>Saisir</a:t>
            </a:r>
            <a:endParaRPr lang="en-US" sz="4000" dirty="0"/>
          </a:p>
          <a:p>
            <a:r>
              <a:rPr lang="en-US" sz="4000" dirty="0"/>
              <a:t>Flatter</a:t>
            </a:r>
          </a:p>
          <a:p>
            <a:endParaRPr lang="en-US" sz="4000" dirty="0"/>
          </a:p>
        </p:txBody>
      </p:sp>
      <p:pic>
        <p:nvPicPr>
          <p:cNvPr id="7" name="Graphic 6" descr="Brain">
            <a:extLst>
              <a:ext uri="{FF2B5EF4-FFF2-40B4-BE49-F238E27FC236}">
                <a16:creationId xmlns:a16="http://schemas.microsoft.com/office/drawing/2014/main" id="{F41F7336-0536-67BF-268D-1C7DEA1E266E}"/>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212010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02FAB4-6901-9796-F6DC-45BCE10F1B6C}"/>
              </a:ext>
            </a:extLst>
          </p:cNvPr>
          <p:cNvSpPr>
            <a:spLocks noGrp="1"/>
          </p:cNvSpPr>
          <p:nvPr>
            <p:ph type="title"/>
            <p:custDataLst>
              <p:tags r:id="rId2"/>
            </p:custDataLst>
          </p:nvPr>
        </p:nvSpPr>
        <p:spPr>
          <a:xfrm>
            <a:off x="841248" y="502920"/>
            <a:ext cx="10509504" cy="1975104"/>
          </a:xfrm>
        </p:spPr>
        <p:txBody>
          <a:bodyPr anchor="b">
            <a:normAutofit/>
          </a:bodyPr>
          <a:lstStyle/>
          <a:p>
            <a:r>
              <a:rPr lang="en-US" sz="5400" dirty="0" err="1">
                <a:cs typeface="Calibri Light"/>
              </a:rPr>
              <a:t>Discutez</a:t>
            </a:r>
            <a:endParaRPr lang="en-US" sz="5400" dirty="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BE6AE4-1F51-B5CA-AF6D-2E2947188B6A}"/>
              </a:ext>
            </a:extLst>
          </p:cNvPr>
          <p:cNvSpPr>
            <a:spLocks noGrp="1"/>
          </p:cNvSpPr>
          <p:nvPr>
            <p:ph idx="1"/>
            <p:custDataLst>
              <p:tags r:id="rId5"/>
            </p:custDataLst>
          </p:nvPr>
        </p:nvSpPr>
        <p:spPr>
          <a:xfrm>
            <a:off x="841248" y="3328416"/>
            <a:ext cx="10509504" cy="2715768"/>
          </a:xfrm>
        </p:spPr>
        <p:txBody>
          <a:bodyPr vert="horz" lIns="91440" tIns="45720" rIns="91440" bIns="45720" rtlCol="0" anchor="t">
            <a:normAutofit lnSpcReduction="10000"/>
          </a:bodyPr>
          <a:lstStyle/>
          <a:p>
            <a:pPr marL="742950" lvl="1" indent="-285750">
              <a:lnSpc>
                <a:spcPct val="115000"/>
              </a:lnSpc>
              <a:buFont typeface="Symbol" panose="05050102010706020507" pitchFamily="18" charset="2"/>
              <a:buChar char=""/>
            </a:pPr>
            <a:r>
              <a:rPr lang="fr-CA" sz="1800" dirty="0">
                <a:effectLst/>
                <a:latin typeface="Calibri" panose="020F0502020204030204" pitchFamily="34" charset="0"/>
                <a:ea typeface="Times New Roman" panose="02020603050405020304" pitchFamily="18" charset="0"/>
                <a:cs typeface="Arial" panose="020B0604020202020204" pitchFamily="34" charset="0"/>
              </a:rPr>
              <a:t>Vos biais inconscients concordaient-ils avec vos valeurs explicites et vos croyances?</a:t>
            </a:r>
            <a:endParaRPr lang="fr-CA" sz="1800" dirty="0">
              <a:effectLst/>
              <a:latin typeface="Calibri" panose="020F0502020204030204" pitchFamily="34" charset="0"/>
              <a:ea typeface="MS Mincho" panose="02020609040205080304" pitchFamily="49" charset="-128"/>
              <a:cs typeface="Arial" panose="020B0604020202020204" pitchFamily="34" charset="0"/>
            </a:endParaRPr>
          </a:p>
          <a:p>
            <a:pPr marL="742950" lvl="1" indent="-285750">
              <a:lnSpc>
                <a:spcPct val="115000"/>
              </a:lnSpc>
              <a:buFont typeface="Symbol" panose="05050102010706020507" pitchFamily="18" charset="2"/>
              <a:buChar char=""/>
            </a:pPr>
            <a:r>
              <a:rPr lang="fr-CA" sz="1800" dirty="0">
                <a:effectLst/>
                <a:latin typeface="Calibri" panose="020F0502020204030204" pitchFamily="34" charset="0"/>
                <a:ea typeface="Times New Roman" panose="02020603050405020304" pitchFamily="18" charset="0"/>
                <a:cs typeface="Arial" panose="020B0604020202020204" pitchFamily="34" charset="0"/>
              </a:rPr>
              <a:t>Si la réponse est non, comment cela vous fait ressentir? Surpris(e)? Sur la défensive? Sceptique? Déprimé(e)? Pourquoi?</a:t>
            </a:r>
            <a:endParaRPr lang="fr-CA" sz="1800" dirty="0">
              <a:effectLst/>
              <a:latin typeface="Calibri" panose="020F0502020204030204" pitchFamily="34" charset="0"/>
              <a:ea typeface="MS Mincho" panose="02020609040205080304" pitchFamily="49" charset="-128"/>
              <a:cs typeface="Arial" panose="020B0604020202020204" pitchFamily="34" charset="0"/>
            </a:endParaRPr>
          </a:p>
          <a:p>
            <a:pPr marL="742950" lvl="1" indent="-285750">
              <a:lnSpc>
                <a:spcPct val="115000"/>
              </a:lnSpc>
              <a:buFont typeface="Symbol" panose="05050102010706020507" pitchFamily="18" charset="2"/>
              <a:buChar char=""/>
            </a:pPr>
            <a:r>
              <a:rPr lang="fr-CA" sz="1800" dirty="0">
                <a:effectLst/>
                <a:latin typeface="Calibri" panose="020F0502020204030204" pitchFamily="34" charset="0"/>
                <a:ea typeface="Times New Roman" panose="02020603050405020304" pitchFamily="18" charset="0"/>
                <a:cs typeface="Arial" panose="020B0604020202020204" pitchFamily="34" charset="0"/>
              </a:rPr>
              <a:t>Comment cotre corps a-t-il réagi à la découverte des résultats? Avez-vous eux des signes d’une réponse de l’amygdale cérébrale, comme une compression de la poitrine, des palpitations cardiaques, de la tension dans la mâchoire, etc.?</a:t>
            </a:r>
            <a:endParaRPr lang="fr-CA" sz="1800" dirty="0">
              <a:effectLst/>
              <a:latin typeface="Calibri" panose="020F0502020204030204" pitchFamily="34" charset="0"/>
              <a:ea typeface="MS Mincho" panose="02020609040205080304" pitchFamily="49" charset="-128"/>
              <a:cs typeface="Arial" panose="020B0604020202020204" pitchFamily="34" charset="0"/>
            </a:endParaRPr>
          </a:p>
          <a:p>
            <a:pPr marL="742950" lvl="1" indent="-285750">
              <a:lnSpc>
                <a:spcPct val="115000"/>
              </a:lnSpc>
              <a:spcAft>
                <a:spcPts val="800"/>
              </a:spcAft>
              <a:buFont typeface="Symbol" panose="05050102010706020507" pitchFamily="18" charset="2"/>
              <a:buChar char=""/>
            </a:pPr>
            <a:r>
              <a:rPr lang="fr-CA" sz="1800" dirty="0">
                <a:effectLst/>
                <a:latin typeface="Calibri" panose="020F0502020204030204" pitchFamily="34" charset="0"/>
                <a:ea typeface="Times New Roman" panose="02020603050405020304" pitchFamily="18" charset="0"/>
                <a:cs typeface="Arial" panose="020B0604020202020204" pitchFamily="34" charset="0"/>
              </a:rPr>
              <a:t>Selon vous, quelles sont les sources de vos biais inconscients et comment ces biais peuvent-ils être changés?</a:t>
            </a:r>
            <a:endParaRPr lang="fr-CA" sz="18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98557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F30A-12E9-4792-C7A1-227D5CFD602C}"/>
              </a:ext>
            </a:extLst>
          </p:cNvPr>
          <p:cNvSpPr>
            <a:spLocks noGrp="1"/>
          </p:cNvSpPr>
          <p:nvPr>
            <p:ph type="title"/>
            <p:custDataLst>
              <p:tags r:id="rId1"/>
            </p:custDataLst>
          </p:nvPr>
        </p:nvSpPr>
        <p:spPr>
          <a:xfrm>
            <a:off x="1018674" y="-1329322"/>
            <a:ext cx="10515600" cy="1325563"/>
          </a:xfrm>
        </p:spPr>
        <p:txBody>
          <a:bodyPr/>
          <a:lstStyle/>
          <a:p>
            <a:r>
              <a:rPr lang="en-US">
                <a:ea typeface="+mj-lt"/>
                <a:cs typeface="+mj-lt"/>
              </a:rPr>
              <a:t>Vicious cycle of unconscious bias and discrimination</a:t>
            </a:r>
            <a:endParaRPr lang="en-US"/>
          </a:p>
        </p:txBody>
      </p:sp>
      <p:graphicFrame>
        <p:nvGraphicFramePr>
          <p:cNvPr id="4" name="Diagram 4">
            <a:extLst>
              <a:ext uri="{FF2B5EF4-FFF2-40B4-BE49-F238E27FC236}">
                <a16:creationId xmlns:a16="http://schemas.microsoft.com/office/drawing/2014/main" id="{7E6DBFAD-A39D-C63C-3DFB-390D25EA630D}"/>
              </a:ext>
            </a:extLst>
          </p:cNvPr>
          <p:cNvGraphicFramePr>
            <a:graphicFrameLocks noGrp="1"/>
          </p:cNvGraphicFramePr>
          <p:nvPr>
            <p:ph idx="1"/>
            <p:custDataLst>
              <p:tags r:id="rId2"/>
            </p:custDataLst>
            <p:extLst>
              <p:ext uri="{D42A27DB-BD31-4B8C-83A1-F6EECF244321}">
                <p14:modId xmlns:p14="http://schemas.microsoft.com/office/powerpoint/2010/main" val="2066909698"/>
              </p:ext>
            </p:extLst>
          </p:nvPr>
        </p:nvGraphicFramePr>
        <p:xfrm>
          <a:off x="838200" y="602414"/>
          <a:ext cx="10515600" cy="5875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231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7693-E4D5-7A2F-A847-16D5983B8372}"/>
              </a:ext>
            </a:extLst>
          </p:cNvPr>
          <p:cNvSpPr>
            <a:spLocks noGrp="1"/>
          </p:cNvSpPr>
          <p:nvPr>
            <p:ph type="title"/>
            <p:custDataLst>
              <p:tags r:id="rId1"/>
            </p:custDataLst>
          </p:nvPr>
        </p:nvSpPr>
        <p:spPr>
          <a:xfrm>
            <a:off x="378373" y="581891"/>
            <a:ext cx="4233884" cy="3740727"/>
          </a:xfrm>
        </p:spPr>
        <p:txBody>
          <a:bodyPr vert="horz" lIns="91440" tIns="45720" rIns="91440" bIns="45720" rtlCol="0" anchor="b">
            <a:normAutofit/>
          </a:bodyPr>
          <a:lstStyle/>
          <a:p>
            <a:r>
              <a:rPr lang="en-US" kern="1200" dirty="0" err="1">
                <a:solidFill>
                  <a:schemeClr val="tx1"/>
                </a:solidFill>
                <a:latin typeface="+mj-lt"/>
                <a:ea typeface="+mj-ea"/>
                <a:cs typeface="+mj-cs"/>
              </a:rPr>
              <a:t>Expérimentation</a:t>
            </a:r>
            <a:r>
              <a:rPr lang="en-US" kern="1200" dirty="0">
                <a:solidFill>
                  <a:schemeClr val="tx1"/>
                </a:solidFill>
                <a:latin typeface="+mj-lt"/>
                <a:ea typeface="+mj-ea"/>
                <a:cs typeface="+mj-cs"/>
              </a:rPr>
              <a:t> de </a:t>
            </a:r>
            <a:r>
              <a:rPr lang="en-US" kern="1200" dirty="0" err="1">
                <a:solidFill>
                  <a:schemeClr val="tx1"/>
                </a:solidFill>
                <a:latin typeface="+mj-lt"/>
                <a:ea typeface="+mj-ea"/>
                <a:cs typeface="+mj-cs"/>
              </a:rPr>
              <a:t>l’estimation</a:t>
            </a:r>
            <a:r>
              <a:rPr lang="en-US" kern="1200" dirty="0">
                <a:solidFill>
                  <a:schemeClr val="tx1"/>
                </a:solidFill>
                <a:latin typeface="+mj-lt"/>
                <a:ea typeface="+mj-ea"/>
                <a:cs typeface="+mj-cs"/>
              </a:rPr>
              <a:t> de la </a:t>
            </a:r>
            <a:r>
              <a:rPr lang="en-US" kern="1200" dirty="0" err="1">
                <a:solidFill>
                  <a:schemeClr val="tx1"/>
                </a:solidFill>
                <a:latin typeface="+mj-lt"/>
                <a:ea typeface="+mj-ea"/>
                <a:cs typeface="+mj-cs"/>
              </a:rPr>
              <a:t>douleur</a:t>
            </a:r>
            <a:endParaRPr lang="en-US" kern="1200" dirty="0">
              <a:solidFill>
                <a:schemeClr val="tx1"/>
              </a:solidFill>
              <a:latin typeface="+mj-lt"/>
              <a:ea typeface="+mj-ea"/>
              <a:cs typeface="+mj-cs"/>
            </a:endParaRPr>
          </a:p>
        </p:txBody>
      </p:sp>
      <p:pic>
        <p:nvPicPr>
          <p:cNvPr id="4" name="Picture 5" descr="A collage of a person&amp;#39;s face&#10;&#10;Description automatically generated">
            <a:extLst>
              <a:ext uri="{FF2B5EF4-FFF2-40B4-BE49-F238E27FC236}">
                <a16:creationId xmlns:a16="http://schemas.microsoft.com/office/drawing/2014/main" id="{CD2305B7-FD83-CE6F-135D-BEAFC81BE0F7}"/>
              </a:ext>
            </a:extLst>
          </p:cNvPr>
          <p:cNvPicPr>
            <a:picLocks noChangeAspect="1"/>
          </p:cNvPicPr>
          <p:nvPr>
            <p:custDataLst>
              <p:tags r:id="rId2"/>
            </p:custDataLst>
          </p:nvPr>
        </p:nvPicPr>
        <p:blipFill>
          <a:blip r:embed="rId6"/>
          <a:stretch>
            <a:fillRect/>
          </a:stretch>
        </p:blipFill>
        <p:spPr>
          <a:xfrm>
            <a:off x="4637627" y="933213"/>
            <a:ext cx="6847062" cy="4861414"/>
          </a:xfrm>
          <a:prstGeom prst="rect">
            <a:avLst/>
          </a:prstGeom>
        </p:spPr>
      </p:pic>
      <p:sp>
        <p:nvSpPr>
          <p:cNvPr id="7" name="TextBox 1">
            <a:extLst>
              <a:ext uri="{FF2B5EF4-FFF2-40B4-BE49-F238E27FC236}">
                <a16:creationId xmlns:a16="http://schemas.microsoft.com/office/drawing/2014/main" id="{752EF875-30FF-13C8-E8A1-5758F680C3AA}"/>
              </a:ext>
            </a:extLst>
          </p:cNvPr>
          <p:cNvSpPr txBox="1"/>
          <p:nvPr>
            <p:custDataLst>
              <p:tags r:id="rId3"/>
            </p:custDataLst>
          </p:nvPr>
        </p:nvSpPr>
        <p:spPr>
          <a:xfrm>
            <a:off x="721640" y="6250660"/>
            <a:ext cx="1113294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50000"/>
                    <a:lumOff val="50000"/>
                  </a:schemeClr>
                </a:solidFill>
                <a:ea typeface="+mn-lt"/>
                <a:cs typeface="+mn-lt"/>
              </a:rPr>
              <a:t>Mende-Siedlecki, P., Lin, J., Ferron, S., Gibbons, C., Drain, A., &amp; </a:t>
            </a:r>
            <a:r>
              <a:rPr lang="en-US" sz="1400" dirty="0" err="1">
                <a:solidFill>
                  <a:schemeClr val="tx1">
                    <a:lumMod val="50000"/>
                    <a:lumOff val="50000"/>
                  </a:schemeClr>
                </a:solidFill>
                <a:ea typeface="+mn-lt"/>
                <a:cs typeface="+mn-lt"/>
              </a:rPr>
              <a:t>Goharzad</a:t>
            </a:r>
            <a:r>
              <a:rPr lang="en-US" sz="1400" dirty="0">
                <a:solidFill>
                  <a:schemeClr val="tx1">
                    <a:lumMod val="50000"/>
                    <a:lumOff val="50000"/>
                  </a:schemeClr>
                </a:solidFill>
                <a:ea typeface="+mn-lt"/>
                <a:cs typeface="+mn-lt"/>
              </a:rPr>
              <a:t>, A. (2021). Seeing no pain: Assessing the generalizability of racial bias in pain perception. </a:t>
            </a:r>
            <a:r>
              <a:rPr lang="en-US" sz="1400" i="1" dirty="0">
                <a:solidFill>
                  <a:schemeClr val="tx1">
                    <a:lumMod val="50000"/>
                    <a:lumOff val="50000"/>
                  </a:schemeClr>
                </a:solidFill>
                <a:ea typeface="+mn-lt"/>
                <a:cs typeface="+mn-lt"/>
              </a:rPr>
              <a:t>Emotion</a:t>
            </a:r>
            <a:r>
              <a:rPr lang="en-US" sz="1400" dirty="0">
                <a:solidFill>
                  <a:schemeClr val="tx1">
                    <a:lumMod val="50000"/>
                    <a:lumOff val="50000"/>
                  </a:schemeClr>
                </a:solidFill>
                <a:ea typeface="+mn-lt"/>
                <a:cs typeface="+mn-lt"/>
              </a:rPr>
              <a:t>. </a:t>
            </a:r>
            <a:r>
              <a:rPr lang="en-US" sz="1400" dirty="0">
                <a:solidFill>
                  <a:schemeClr val="tx1">
                    <a:lumMod val="50000"/>
                    <a:lumOff val="50000"/>
                  </a:schemeClr>
                </a:solidFill>
                <a:ea typeface="+mn-lt"/>
                <a:cs typeface="+mn-lt"/>
                <a:hlinkClick r:id="rId7">
                  <a:extLst>
                    <a:ext uri="{A12FA001-AC4F-418D-AE19-62706E023703}">
                      <ahyp:hlinkClr xmlns:ahyp="http://schemas.microsoft.com/office/drawing/2018/hyperlinkcolor" val="tx"/>
                    </a:ext>
                  </a:extLst>
                </a:hlinkClick>
              </a:rPr>
              <a:t>https://doi.org/10.1037/emo0000953</a:t>
            </a:r>
            <a:r>
              <a:rPr lang="en-US" sz="1400" dirty="0">
                <a:solidFill>
                  <a:schemeClr val="tx1">
                    <a:lumMod val="50000"/>
                    <a:lumOff val="50000"/>
                  </a:schemeClr>
                </a:solidFill>
                <a:ea typeface="+mn-lt"/>
                <a:cs typeface="+mn-lt"/>
              </a:rPr>
              <a:t> </a:t>
            </a:r>
          </a:p>
        </p:txBody>
      </p:sp>
    </p:spTree>
    <p:extLst>
      <p:ext uri="{BB962C8B-B14F-4D97-AF65-F5344CB8AC3E}">
        <p14:creationId xmlns:p14="http://schemas.microsoft.com/office/powerpoint/2010/main" val="9315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1AC60-9FF2-9F43-5562-968E913C8FD6}"/>
              </a:ext>
            </a:extLst>
          </p:cNvPr>
          <p:cNvSpPr>
            <a:spLocks noGrp="1"/>
          </p:cNvSpPr>
          <p:nvPr>
            <p:ph type="title"/>
            <p:custDataLst>
              <p:tags r:id="rId2"/>
            </p:custDataLst>
          </p:nvPr>
        </p:nvSpPr>
        <p:spPr>
          <a:xfrm>
            <a:off x="1136397" y="502021"/>
            <a:ext cx="9688296" cy="1642969"/>
          </a:xfrm>
        </p:spPr>
        <p:txBody>
          <a:bodyPr anchor="b">
            <a:normAutofit/>
          </a:bodyPr>
          <a:lstStyle/>
          <a:p>
            <a:r>
              <a:rPr lang="en-US" sz="4000" b="1" dirty="0">
                <a:ea typeface="+mj-lt"/>
                <a:cs typeface="+mj-lt"/>
              </a:rPr>
              <a:t>Les </a:t>
            </a:r>
            <a:r>
              <a:rPr lang="en-US" sz="4000" b="1" dirty="0" err="1">
                <a:ea typeface="+mj-lt"/>
                <a:cs typeface="+mj-lt"/>
              </a:rPr>
              <a:t>personnes</a:t>
            </a:r>
            <a:r>
              <a:rPr lang="en-US" sz="4000" b="1" dirty="0">
                <a:ea typeface="+mj-lt"/>
                <a:cs typeface="+mj-lt"/>
              </a:rPr>
              <a:t> </a:t>
            </a:r>
            <a:r>
              <a:rPr lang="en-US" sz="4000" b="1" dirty="0" err="1">
                <a:ea typeface="+mj-lt"/>
                <a:cs typeface="+mj-lt"/>
              </a:rPr>
              <a:t>participantes</a:t>
            </a:r>
            <a:r>
              <a:rPr lang="en-US" sz="4000" b="1" dirty="0">
                <a:ea typeface="+mj-lt"/>
                <a:cs typeface="+mj-lt"/>
              </a:rPr>
              <a:t> </a:t>
            </a:r>
            <a:r>
              <a:rPr lang="en-US" sz="4000" b="1" dirty="0" err="1">
                <a:ea typeface="+mj-lt"/>
                <a:cs typeface="+mj-lt"/>
              </a:rPr>
              <a:t>voyaient</a:t>
            </a:r>
            <a:r>
              <a:rPr lang="en-US" sz="4000" b="1" dirty="0">
                <a:ea typeface="+mj-lt"/>
                <a:cs typeface="+mj-lt"/>
              </a:rPr>
              <a:t> de la </a:t>
            </a:r>
            <a:r>
              <a:rPr lang="en-US" sz="4000" b="1" dirty="0" err="1">
                <a:ea typeface="+mj-lt"/>
                <a:cs typeface="+mj-lt"/>
              </a:rPr>
              <a:t>douleur</a:t>
            </a:r>
            <a:r>
              <a:rPr lang="en-US" sz="4000" b="1" dirty="0">
                <a:ea typeface="+mj-lt"/>
                <a:cs typeface="+mj-lt"/>
              </a:rPr>
              <a:t> plus </a:t>
            </a:r>
            <a:r>
              <a:rPr lang="en-US" sz="4000" b="1" dirty="0" err="1">
                <a:ea typeface="+mj-lt"/>
                <a:cs typeface="+mj-lt"/>
              </a:rPr>
              <a:t>facilement</a:t>
            </a:r>
            <a:r>
              <a:rPr lang="en-US" sz="4000" b="1" dirty="0">
                <a:ea typeface="+mj-lt"/>
                <a:cs typeface="+mj-lt"/>
              </a:rPr>
              <a:t> sur: </a:t>
            </a:r>
            <a:endParaRPr lang="en-US" sz="4000" dirty="0">
              <a:cs typeface="Calibri Light" panose="020F0302020204030204"/>
            </a:endParaRPr>
          </a:p>
        </p:txBody>
      </p:sp>
      <p:sp>
        <p:nvSpPr>
          <p:cNvPr id="3" name="Content Placeholder 2">
            <a:extLst>
              <a:ext uri="{FF2B5EF4-FFF2-40B4-BE49-F238E27FC236}">
                <a16:creationId xmlns:a16="http://schemas.microsoft.com/office/drawing/2014/main" id="{5BAB7989-0AC6-5D4E-D5FB-133E16660159}"/>
              </a:ext>
            </a:extLst>
          </p:cNvPr>
          <p:cNvSpPr>
            <a:spLocks noGrp="1"/>
          </p:cNvSpPr>
          <p:nvPr>
            <p:ph idx="1"/>
            <p:custDataLst>
              <p:tags r:id="rId3"/>
            </p:custDataLst>
          </p:nvPr>
        </p:nvSpPr>
        <p:spPr>
          <a:xfrm>
            <a:off x="1136397" y="2418409"/>
            <a:ext cx="9688296" cy="3454358"/>
          </a:xfrm>
        </p:spPr>
        <p:txBody>
          <a:bodyPr vert="horz" lIns="91440" tIns="45720" rIns="91440" bIns="45720" rtlCol="0" anchor="t">
            <a:normAutofit/>
          </a:bodyPr>
          <a:lstStyle/>
          <a:p>
            <a:pPr marL="514350" indent="-514350">
              <a:buAutoNum type="alphaLcPeriod"/>
            </a:pPr>
            <a:r>
              <a:rPr lang="fr-CA" sz="2400" dirty="0">
                <a:cs typeface="Calibri"/>
              </a:rPr>
              <a:t>Les visages noirs</a:t>
            </a:r>
          </a:p>
          <a:p>
            <a:pPr marL="514350" indent="-514350">
              <a:buAutoNum type="alphaLcPeriod"/>
            </a:pPr>
            <a:r>
              <a:rPr lang="fr-CA" sz="2400" dirty="0">
                <a:cs typeface="Calibri"/>
              </a:rPr>
              <a:t>Les visages blancs</a:t>
            </a:r>
          </a:p>
          <a:p>
            <a:pPr marL="514350" indent="-514350">
              <a:buAutoNum type="alphaLcPeriod"/>
            </a:pPr>
            <a:r>
              <a:rPr lang="fr-CA" sz="2400" dirty="0">
                <a:ea typeface="+mn-lt"/>
                <a:cs typeface="+mn-lt"/>
              </a:rPr>
              <a:t>Aucune différence significative entre les visages noirs et les visages blancs</a:t>
            </a:r>
            <a:endParaRPr lang="fr-CA" sz="2000" dirty="0">
              <a:ea typeface="+mn-lt"/>
              <a:cs typeface="+mn-lt"/>
            </a:endParaRP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49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799532A-007A-4785-834C-7225B75F7FBF}"/>
              </a:ext>
            </a:extLst>
          </p:cNvPr>
          <p:cNvPicPr>
            <a:picLocks noChangeAspect="1"/>
          </p:cNvPicPr>
          <p:nvPr>
            <p:custDataLst>
              <p:tags r:id="rId2"/>
            </p:custDataLst>
          </p:nvPr>
        </p:nvPicPr>
        <p:blipFill rotWithShape="1">
          <a:blip r:embed="rId9"/>
          <a:srcRect l="1290" r="4364" b="-2"/>
          <a:stretch/>
        </p:blipFill>
        <p:spPr>
          <a:xfrm>
            <a:off x="20" y="431"/>
            <a:ext cx="8115280" cy="6408311"/>
          </a:xfrm>
          <a:prstGeom prst="rect">
            <a:avLst/>
          </a:prstGeom>
        </p:spPr>
      </p:pic>
      <p:sp>
        <p:nvSpPr>
          <p:cNvPr id="10" name="TextBox 9">
            <a:extLst>
              <a:ext uri="{FF2B5EF4-FFF2-40B4-BE49-F238E27FC236}">
                <a16:creationId xmlns:a16="http://schemas.microsoft.com/office/drawing/2014/main" id="{113320EA-B803-4873-B038-D0ABB1B14A75}"/>
              </a:ext>
            </a:extLst>
          </p:cNvPr>
          <p:cNvSpPr txBox="1"/>
          <p:nvPr>
            <p:custDataLst>
              <p:tags r:id="rId3"/>
            </p:custDataLst>
          </p:nvPr>
        </p:nvSpPr>
        <p:spPr>
          <a:xfrm>
            <a:off x="8431632" y="2445554"/>
            <a:ext cx="3444032" cy="36726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85000" lnSpcReduction="20000"/>
          </a:bodyPr>
          <a:lstStyle/>
          <a:p>
            <a:pPr>
              <a:lnSpc>
                <a:spcPct val="120000"/>
              </a:lnSpc>
              <a:spcAft>
                <a:spcPts val="600"/>
              </a:spcAft>
            </a:pPr>
            <a:r>
              <a:rPr lang="fr-CA" sz="2000" dirty="0"/>
              <a:t>Rollins Edwards montre l’une de ses nombreuses cicatrices causées par une exposition au gaz moutarde lors d’expérimentations militaire pendant la Deuxième Guerre mondiale. Plus de 70 ans après, sa peau continue encore à s’écailler. Pendant des années, il a transporté avec lui une jarre pleine de morceaux de peau pour tenter de convaincre les gens de ce qui lui ait arrivé.</a:t>
            </a:r>
          </a:p>
          <a:p>
            <a:pPr>
              <a:lnSpc>
                <a:spcPct val="90000"/>
              </a:lnSpc>
              <a:spcAft>
                <a:spcPts val="600"/>
              </a:spcAft>
            </a:pPr>
            <a:endParaRPr lang="fr-CA" sz="1700" dirty="0"/>
          </a:p>
          <a:p>
            <a:pPr>
              <a:lnSpc>
                <a:spcPct val="90000"/>
              </a:lnSpc>
              <a:spcAft>
                <a:spcPts val="600"/>
              </a:spcAft>
            </a:pPr>
            <a:r>
              <a:rPr lang="fr-CA" sz="1700" dirty="0"/>
              <a:t>Amelia Phillips Hale pour NPR </a:t>
            </a:r>
          </a:p>
        </p:txBody>
      </p:sp>
      <p:sp>
        <p:nvSpPr>
          <p:cNvPr id="17"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355B1F0-F6CA-40C1-AEC0-D88B075429F4}"/>
              </a:ext>
            </a:extLst>
          </p:cNvPr>
          <p:cNvSpPr>
            <a:spLocks noGrp="1"/>
          </p:cNvSpPr>
          <p:nvPr>
            <p:ph type="title"/>
            <p:custDataLst>
              <p:tags r:id="rId6"/>
            </p:custDataLst>
          </p:nvPr>
        </p:nvSpPr>
        <p:spPr>
          <a:xfrm>
            <a:off x="516467" y="-1616075"/>
            <a:ext cx="10515600" cy="1325563"/>
          </a:xfrm>
        </p:spPr>
        <p:txBody>
          <a:bodyPr/>
          <a:lstStyle/>
          <a:p>
            <a:r>
              <a:rPr lang="en-US" dirty="0"/>
              <a:t>The failure to “see” pain on Black people’s faces has deep historical and cultural roots. </a:t>
            </a:r>
          </a:p>
        </p:txBody>
      </p:sp>
    </p:spTree>
    <p:extLst>
      <p:ext uri="{BB962C8B-B14F-4D97-AF65-F5344CB8AC3E}">
        <p14:creationId xmlns:p14="http://schemas.microsoft.com/office/powerpoint/2010/main" val="366284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F7867-DD4B-ABE6-6593-A71D4E4CF905}"/>
              </a:ext>
            </a:extLst>
          </p:cNvPr>
          <p:cNvSpPr>
            <a:spLocks noGrp="1"/>
          </p:cNvSpPr>
          <p:nvPr>
            <p:ph type="title"/>
            <p:custDataLst>
              <p:tags r:id="rId2"/>
            </p:custDataLst>
          </p:nvPr>
        </p:nvSpPr>
        <p:spPr>
          <a:xfrm>
            <a:off x="838199" y="1093788"/>
            <a:ext cx="10506455" cy="2967208"/>
          </a:xfrm>
        </p:spPr>
        <p:txBody>
          <a:bodyPr vert="horz" lIns="91440" tIns="45720" rIns="91440" bIns="45720" rtlCol="0" anchor="b">
            <a:normAutofit/>
          </a:bodyPr>
          <a:lstStyle/>
          <a:p>
            <a:r>
              <a:rPr lang="en-US" sz="8000" kern="1200" dirty="0" err="1">
                <a:solidFill>
                  <a:schemeClr val="tx1"/>
                </a:solidFill>
                <a:latin typeface="+mj-lt"/>
                <a:ea typeface="+mj-ea"/>
                <a:cs typeface="+mj-cs"/>
              </a:rPr>
              <a:t>Expérimentation</a:t>
            </a:r>
            <a:r>
              <a:rPr lang="en-US" sz="8000" kern="1200" dirty="0">
                <a:solidFill>
                  <a:schemeClr val="tx1"/>
                </a:solidFill>
                <a:latin typeface="+mj-lt"/>
                <a:ea typeface="+mj-ea"/>
                <a:cs typeface="+mj-cs"/>
              </a:rPr>
              <a:t> 2</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82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7693-E4D5-7A2F-A847-16D5983B8372}"/>
              </a:ext>
            </a:extLst>
          </p:cNvPr>
          <p:cNvSpPr>
            <a:spLocks noGrp="1"/>
          </p:cNvSpPr>
          <p:nvPr>
            <p:ph type="title"/>
            <p:custDataLst>
              <p:tags r:id="rId1"/>
            </p:custDataLst>
          </p:nvPr>
        </p:nvSpPr>
        <p:spPr>
          <a:xfrm>
            <a:off x="841247" y="581891"/>
            <a:ext cx="3771009" cy="3740727"/>
          </a:xfrm>
        </p:spPr>
        <p:txBody>
          <a:bodyPr vert="horz" lIns="91440" tIns="45720" rIns="91440" bIns="45720" rtlCol="0" anchor="b">
            <a:normAutofit fontScale="90000"/>
          </a:bodyPr>
          <a:lstStyle/>
          <a:p>
            <a:r>
              <a:rPr lang="en-US" sz="5400" kern="1200" dirty="0" err="1">
                <a:solidFill>
                  <a:schemeClr val="tx1"/>
                </a:solidFill>
                <a:latin typeface="+mj-lt"/>
                <a:ea typeface="+mj-ea"/>
                <a:cs typeface="+mj-cs"/>
              </a:rPr>
              <a:t>Expérimentation</a:t>
            </a:r>
            <a:r>
              <a:rPr lang="en-US" sz="5400" kern="1200" dirty="0">
                <a:solidFill>
                  <a:schemeClr val="tx1"/>
                </a:solidFill>
                <a:latin typeface="+mj-lt"/>
                <a:ea typeface="+mj-ea"/>
                <a:cs typeface="+mj-cs"/>
              </a:rPr>
              <a:t> sur le </a:t>
            </a:r>
            <a:r>
              <a:rPr lang="en-US" sz="5400" kern="1200" dirty="0" err="1">
                <a:solidFill>
                  <a:schemeClr val="tx1"/>
                </a:solidFill>
                <a:latin typeface="+mj-lt"/>
                <a:ea typeface="+mj-ea"/>
                <a:cs typeface="+mj-cs"/>
              </a:rPr>
              <a:t>traitement</a:t>
            </a:r>
            <a:r>
              <a:rPr lang="en-US" sz="5400" kern="1200" dirty="0">
                <a:solidFill>
                  <a:schemeClr val="tx1"/>
                </a:solidFill>
                <a:latin typeface="+mj-lt"/>
                <a:ea typeface="+mj-ea"/>
                <a:cs typeface="+mj-cs"/>
              </a:rPr>
              <a:t> des </a:t>
            </a:r>
            <a:r>
              <a:rPr lang="en-US" sz="5400" kern="1200" dirty="0" err="1">
                <a:solidFill>
                  <a:schemeClr val="tx1"/>
                </a:solidFill>
                <a:latin typeface="+mj-lt"/>
                <a:ea typeface="+mj-ea"/>
                <a:cs typeface="+mj-cs"/>
              </a:rPr>
              <a:t>douleurs</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thoraciques</a:t>
            </a:r>
            <a:endParaRPr lang="en-US" sz="5400" kern="1200" dirty="0">
              <a:solidFill>
                <a:schemeClr val="tx1"/>
              </a:solidFill>
              <a:latin typeface="+mj-lt"/>
              <a:ea typeface="+mj-ea"/>
              <a:cs typeface="+mj-cs"/>
            </a:endParaRPr>
          </a:p>
        </p:txBody>
      </p:sp>
      <p:sp>
        <p:nvSpPr>
          <p:cNvPr id="7" name="TextBox 1">
            <a:extLst>
              <a:ext uri="{FF2B5EF4-FFF2-40B4-BE49-F238E27FC236}">
                <a16:creationId xmlns:a16="http://schemas.microsoft.com/office/drawing/2014/main" id="{752EF875-30FF-13C8-E8A1-5758F680C3AA}"/>
              </a:ext>
            </a:extLst>
          </p:cNvPr>
          <p:cNvSpPr txBox="1"/>
          <p:nvPr>
            <p:custDataLst>
              <p:tags r:id="rId2"/>
            </p:custDataLst>
          </p:nvPr>
        </p:nvSpPr>
        <p:spPr>
          <a:xfrm>
            <a:off x="721640" y="6250660"/>
            <a:ext cx="1113294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50000"/>
                    <a:lumOff val="50000"/>
                  </a:schemeClr>
                </a:solidFill>
              </a:rPr>
              <a:t>Schulman</a:t>
            </a:r>
            <a:r>
              <a:rPr lang="en-US" sz="1400" dirty="0">
                <a:solidFill>
                  <a:schemeClr val="tx1">
                    <a:lumMod val="50000"/>
                    <a:lumOff val="50000"/>
                  </a:schemeClr>
                </a:solidFill>
                <a:ea typeface="+mn-lt"/>
                <a:cs typeface="+mn-lt"/>
              </a:rPr>
              <a:t>, K. A., Berlin, J. A., Harless, W., Kerner, J. F., Sistrunk, S., </a:t>
            </a:r>
            <a:r>
              <a:rPr lang="en-US" sz="1400" dirty="0" err="1">
                <a:solidFill>
                  <a:schemeClr val="tx1">
                    <a:lumMod val="50000"/>
                    <a:lumOff val="50000"/>
                  </a:schemeClr>
                </a:solidFill>
                <a:ea typeface="+mn-lt"/>
                <a:cs typeface="+mn-lt"/>
              </a:rPr>
              <a:t>Gersh</a:t>
            </a:r>
            <a:r>
              <a:rPr lang="en-US" sz="1400" dirty="0">
                <a:solidFill>
                  <a:schemeClr val="tx1">
                    <a:lumMod val="50000"/>
                    <a:lumOff val="50000"/>
                  </a:schemeClr>
                </a:solidFill>
                <a:ea typeface="+mn-lt"/>
                <a:cs typeface="+mn-lt"/>
              </a:rPr>
              <a:t>, B. J., ... &amp; </a:t>
            </a:r>
            <a:r>
              <a:rPr lang="en-US" sz="1400" dirty="0" err="1">
                <a:solidFill>
                  <a:schemeClr val="tx1">
                    <a:lumMod val="50000"/>
                    <a:lumOff val="50000"/>
                  </a:schemeClr>
                </a:solidFill>
                <a:ea typeface="+mn-lt"/>
                <a:cs typeface="+mn-lt"/>
              </a:rPr>
              <a:t>Escarce</a:t>
            </a:r>
            <a:r>
              <a:rPr lang="en-US" sz="1400" dirty="0">
                <a:solidFill>
                  <a:schemeClr val="tx1">
                    <a:lumMod val="50000"/>
                    <a:lumOff val="50000"/>
                  </a:schemeClr>
                </a:solidFill>
                <a:ea typeface="+mn-lt"/>
                <a:cs typeface="+mn-lt"/>
              </a:rPr>
              <a:t>, J. J. (1999). The effect of race and sex on physicians' recommendations for cardiac catheterization. </a:t>
            </a:r>
            <a:r>
              <a:rPr lang="en-US" sz="1400" i="1" dirty="0">
                <a:solidFill>
                  <a:schemeClr val="tx1">
                    <a:lumMod val="50000"/>
                    <a:lumOff val="50000"/>
                  </a:schemeClr>
                </a:solidFill>
                <a:ea typeface="+mn-lt"/>
                <a:cs typeface="+mn-lt"/>
              </a:rPr>
              <a:t>New England Journal of Medicine</a:t>
            </a:r>
            <a:r>
              <a:rPr lang="en-US" sz="1400" dirty="0">
                <a:solidFill>
                  <a:schemeClr val="tx1">
                    <a:lumMod val="50000"/>
                    <a:lumOff val="50000"/>
                  </a:schemeClr>
                </a:solidFill>
                <a:ea typeface="+mn-lt"/>
                <a:cs typeface="+mn-lt"/>
              </a:rPr>
              <a:t>, </a:t>
            </a:r>
            <a:r>
              <a:rPr lang="en-US" sz="1400" i="1" dirty="0">
                <a:solidFill>
                  <a:schemeClr val="tx1">
                    <a:lumMod val="50000"/>
                    <a:lumOff val="50000"/>
                  </a:schemeClr>
                </a:solidFill>
                <a:ea typeface="+mn-lt"/>
                <a:cs typeface="+mn-lt"/>
              </a:rPr>
              <a:t>340</a:t>
            </a:r>
            <a:r>
              <a:rPr lang="en-US" sz="1400" dirty="0">
                <a:solidFill>
                  <a:schemeClr val="tx1">
                    <a:lumMod val="50000"/>
                    <a:lumOff val="50000"/>
                  </a:schemeClr>
                </a:solidFill>
                <a:ea typeface="+mn-lt"/>
                <a:cs typeface="+mn-lt"/>
              </a:rPr>
              <a:t>(8), 618-626. DOI: 10.1056/NEJM199902253400806</a:t>
            </a:r>
          </a:p>
        </p:txBody>
      </p:sp>
      <p:pic>
        <p:nvPicPr>
          <p:cNvPr id="5" name="Picture 5">
            <a:extLst>
              <a:ext uri="{FF2B5EF4-FFF2-40B4-BE49-F238E27FC236}">
                <a16:creationId xmlns:a16="http://schemas.microsoft.com/office/drawing/2014/main" id="{7E8E352F-EF42-4F6B-B73D-396A463C3231}"/>
              </a:ext>
            </a:extLst>
          </p:cNvPr>
          <p:cNvPicPr>
            <a:picLocks noChangeAspect="1"/>
          </p:cNvPicPr>
          <p:nvPr>
            <p:custDataLst>
              <p:tags r:id="rId3"/>
            </p:custDataLst>
          </p:nvPr>
        </p:nvPicPr>
        <p:blipFill>
          <a:blip r:embed="rId6"/>
          <a:stretch>
            <a:fillRect/>
          </a:stretch>
        </p:blipFill>
        <p:spPr>
          <a:xfrm>
            <a:off x="6096000" y="229343"/>
            <a:ext cx="3992880" cy="5928340"/>
          </a:xfrm>
          <a:prstGeom prst="rect">
            <a:avLst/>
          </a:prstGeom>
        </p:spPr>
      </p:pic>
    </p:spTree>
    <p:extLst>
      <p:ext uri="{BB962C8B-B14F-4D97-AF65-F5344CB8AC3E}">
        <p14:creationId xmlns:p14="http://schemas.microsoft.com/office/powerpoint/2010/main" val="17116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1AC60-9FF2-9F43-5562-968E913C8FD6}"/>
              </a:ext>
            </a:extLst>
          </p:cNvPr>
          <p:cNvSpPr>
            <a:spLocks noGrp="1"/>
          </p:cNvSpPr>
          <p:nvPr>
            <p:ph type="title"/>
            <p:custDataLst>
              <p:tags r:id="rId2"/>
            </p:custDataLst>
          </p:nvPr>
        </p:nvSpPr>
        <p:spPr>
          <a:xfrm>
            <a:off x="1136397" y="502021"/>
            <a:ext cx="9688296" cy="1642969"/>
          </a:xfrm>
        </p:spPr>
        <p:txBody>
          <a:bodyPr anchor="b">
            <a:normAutofit/>
          </a:bodyPr>
          <a:lstStyle/>
          <a:p>
            <a:r>
              <a:rPr lang="fr-CA" sz="4000" b="1" dirty="0">
                <a:ea typeface="+mj-lt"/>
                <a:cs typeface="+mj-lt"/>
              </a:rPr>
              <a:t>Quelle personne a le plus de chance d’être référée pour un cathétérisme cardiaque?</a:t>
            </a:r>
            <a:endParaRPr lang="fr-CA" sz="4000" dirty="0">
              <a:cs typeface="Calibri Light" panose="020F0302020204030204"/>
            </a:endParaRPr>
          </a:p>
        </p:txBody>
      </p:sp>
      <p:sp>
        <p:nvSpPr>
          <p:cNvPr id="3" name="Content Placeholder 2">
            <a:extLst>
              <a:ext uri="{FF2B5EF4-FFF2-40B4-BE49-F238E27FC236}">
                <a16:creationId xmlns:a16="http://schemas.microsoft.com/office/drawing/2014/main" id="{5BAB7989-0AC6-5D4E-D5FB-133E16660159}"/>
              </a:ext>
            </a:extLst>
          </p:cNvPr>
          <p:cNvSpPr>
            <a:spLocks noGrp="1"/>
          </p:cNvSpPr>
          <p:nvPr>
            <p:ph idx="1"/>
            <p:custDataLst>
              <p:tags r:id="rId3"/>
            </p:custDataLst>
          </p:nvPr>
        </p:nvSpPr>
        <p:spPr>
          <a:xfrm>
            <a:off x="1136397" y="2418409"/>
            <a:ext cx="9688296" cy="3454358"/>
          </a:xfrm>
        </p:spPr>
        <p:txBody>
          <a:bodyPr vert="horz" lIns="91440" tIns="45720" rIns="91440" bIns="45720" rtlCol="0" anchor="t">
            <a:normAutofit/>
          </a:bodyPr>
          <a:lstStyle/>
          <a:p>
            <a:pPr marL="514350" indent="-514350">
              <a:buAutoNum type="alphaLcPeriod"/>
            </a:pPr>
            <a:r>
              <a:rPr lang="en-US" sz="2400" dirty="0">
                <a:cs typeface="Calibri"/>
              </a:rPr>
              <a:t>La femme noire</a:t>
            </a:r>
          </a:p>
          <a:p>
            <a:pPr marL="514350" indent="-514350">
              <a:buAutoNum type="alphaLcPeriod"/>
            </a:pPr>
            <a:r>
              <a:rPr lang="en-US" sz="2400" dirty="0" err="1">
                <a:cs typeface="Calibri"/>
              </a:rPr>
              <a:t>L’homme</a:t>
            </a:r>
            <a:r>
              <a:rPr lang="en-US" sz="2400" dirty="0">
                <a:cs typeface="Calibri"/>
              </a:rPr>
              <a:t> noir</a:t>
            </a:r>
          </a:p>
          <a:p>
            <a:pPr marL="514350" indent="-514350">
              <a:buAutoNum type="alphaLcPeriod"/>
            </a:pPr>
            <a:r>
              <a:rPr lang="en-US" sz="2400" dirty="0">
                <a:cs typeface="Calibri"/>
              </a:rPr>
              <a:t>La femme blanche</a:t>
            </a:r>
          </a:p>
          <a:p>
            <a:pPr marL="514350" indent="-514350">
              <a:buAutoNum type="alphaLcPeriod"/>
            </a:pPr>
            <a:r>
              <a:rPr lang="en-US" sz="2400" dirty="0" err="1">
                <a:cs typeface="Calibri"/>
              </a:rPr>
              <a:t>L’homme</a:t>
            </a:r>
            <a:r>
              <a:rPr lang="en-US" sz="2400" dirty="0">
                <a:cs typeface="Calibri"/>
              </a:rPr>
              <a:t> </a:t>
            </a:r>
            <a:r>
              <a:rPr lang="en-US" sz="2400" dirty="0" err="1">
                <a:cs typeface="Calibri"/>
              </a:rPr>
              <a:t>blanc</a:t>
            </a:r>
            <a:endParaRPr lang="en-US" sz="2400" dirty="0">
              <a:cs typeface="Calibri"/>
            </a:endParaRPr>
          </a:p>
          <a:p>
            <a:pPr marL="514350" indent="-514350">
              <a:buAutoNum type="alphaLcPeriod"/>
            </a:pPr>
            <a:r>
              <a:rPr lang="en-US" sz="2400" dirty="0" err="1">
                <a:cs typeface="Calibri"/>
              </a:rPr>
              <a:t>Toutes</a:t>
            </a:r>
            <a:r>
              <a:rPr lang="en-US" sz="2400" dirty="0">
                <a:cs typeface="Calibri"/>
              </a:rPr>
              <a:t> </a:t>
            </a:r>
            <a:r>
              <a:rPr lang="en-US" sz="2400" dirty="0" err="1">
                <a:cs typeface="Calibri"/>
              </a:rPr>
              <a:t>ces</a:t>
            </a:r>
            <a:r>
              <a:rPr lang="en-US" sz="2400" dirty="0">
                <a:cs typeface="Calibri"/>
              </a:rPr>
              <a:t> </a:t>
            </a:r>
            <a:r>
              <a:rPr lang="en-US" sz="2400" dirty="0" err="1">
                <a:cs typeface="Calibri"/>
              </a:rPr>
              <a:t>personnes</a:t>
            </a:r>
            <a:r>
              <a:rPr lang="en-US" sz="2400" dirty="0">
                <a:cs typeface="Calibri"/>
              </a:rPr>
              <a:t> </a:t>
            </a:r>
            <a:r>
              <a:rPr lang="en-US" sz="2400" dirty="0" err="1">
                <a:cs typeface="Calibri"/>
              </a:rPr>
              <a:t>avaient</a:t>
            </a:r>
            <a:r>
              <a:rPr lang="en-US" sz="2400" dirty="0">
                <a:cs typeface="Calibri"/>
              </a:rPr>
              <a:t> les </a:t>
            </a:r>
            <a:r>
              <a:rPr lang="en-US" sz="2400" dirty="0" err="1">
                <a:cs typeface="Calibri"/>
              </a:rPr>
              <a:t>mêmes</a:t>
            </a:r>
            <a:r>
              <a:rPr lang="en-US" sz="2400" dirty="0">
                <a:cs typeface="Calibri"/>
              </a:rPr>
              <a:t> chances de </a:t>
            </a:r>
            <a:r>
              <a:rPr lang="en-US" sz="2400" dirty="0" err="1">
                <a:cs typeface="Calibri"/>
              </a:rPr>
              <a:t>recevoir</a:t>
            </a:r>
            <a:r>
              <a:rPr lang="en-US" sz="2400" dirty="0">
                <a:cs typeface="Calibri"/>
              </a:rPr>
              <a:t> la </a:t>
            </a:r>
            <a:r>
              <a:rPr lang="en-US" sz="2400" dirty="0" err="1">
                <a:cs typeface="Calibri"/>
              </a:rPr>
              <a:t>référence</a:t>
            </a:r>
            <a:endParaRPr lang="en-US" sz="2400" dirty="0">
              <a:cs typeface="Calibri"/>
            </a:endParaRP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05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F7867-DD4B-ABE6-6593-A71D4E4CF905}"/>
              </a:ext>
            </a:extLst>
          </p:cNvPr>
          <p:cNvSpPr>
            <a:spLocks noGrp="1"/>
          </p:cNvSpPr>
          <p:nvPr>
            <p:ph type="title"/>
            <p:custDataLst>
              <p:tags r:id="rId2"/>
            </p:custDataLst>
          </p:nvPr>
        </p:nvSpPr>
        <p:spPr>
          <a:xfrm>
            <a:off x="838199" y="1093788"/>
            <a:ext cx="10506455" cy="2967208"/>
          </a:xfrm>
        </p:spPr>
        <p:txBody>
          <a:bodyPr vert="horz" lIns="91440" tIns="45720" rIns="91440" bIns="45720" rtlCol="0" anchor="b">
            <a:normAutofit/>
          </a:bodyPr>
          <a:lstStyle/>
          <a:p>
            <a:r>
              <a:rPr lang="en-US" sz="8000" kern="1200" dirty="0" err="1">
                <a:solidFill>
                  <a:schemeClr val="tx1"/>
                </a:solidFill>
                <a:latin typeface="+mj-lt"/>
                <a:ea typeface="+mj-ea"/>
                <a:cs typeface="+mj-cs"/>
              </a:rPr>
              <a:t>Expérimentation</a:t>
            </a:r>
            <a:r>
              <a:rPr lang="en-US" sz="8000" kern="1200" dirty="0">
                <a:solidFill>
                  <a:schemeClr val="tx1"/>
                </a:solidFill>
                <a:latin typeface="+mj-lt"/>
                <a:ea typeface="+mj-ea"/>
                <a:cs typeface="+mj-cs"/>
              </a:rPr>
              <a:t> 3</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951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15349D9A0C47458D0FC5F9A35713C4" ma:contentTypeVersion="7" ma:contentTypeDescription="Create a new document." ma:contentTypeScope="" ma:versionID="26981e4d141c56422d5c47a2733a30d0">
  <xsd:schema xmlns:xsd="http://www.w3.org/2001/XMLSchema" xmlns:xs="http://www.w3.org/2001/XMLSchema" xmlns:p="http://schemas.microsoft.com/office/2006/metadata/properties" xmlns:ns2="d945a82b-6d35-45f8-886f-20fe9070612b" targetNamespace="http://schemas.microsoft.com/office/2006/metadata/properties" ma:root="true" ma:fieldsID="082440a56c2e876e4cfca5eda728a660" ns2:_="">
    <xsd:import namespace="d945a82b-6d35-45f8-886f-20fe907061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5a82b-6d35-45f8-886f-20fe90706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E9DDB-5AD8-471E-8563-D4BEF8730A53}">
  <ds:schemaRefs>
    <ds:schemaRef ds:uri="http://schemas.microsoft.com/sharepoint/v3/contenttype/forms"/>
  </ds:schemaRefs>
</ds:datastoreItem>
</file>

<file path=customXml/itemProps2.xml><?xml version="1.0" encoding="utf-8"?>
<ds:datastoreItem xmlns:ds="http://schemas.openxmlformats.org/officeDocument/2006/customXml" ds:itemID="{5C7C3FDE-4047-460C-95EF-824F019BB19B}">
  <ds:schemaRefs>
    <ds:schemaRef ds:uri="http://purl.org/dc/elements/1.1/"/>
    <ds:schemaRef ds:uri="http://www.w3.org/XML/1998/namespace"/>
    <ds:schemaRef ds:uri="http://purl.org/dc/terms/"/>
    <ds:schemaRef ds:uri="d945a82b-6d35-45f8-886f-20fe9070612b"/>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55E106F-C19D-4466-A14F-32E5AB715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5a82b-6d35-45f8-886f-20fe90706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1443</TotalTime>
  <Words>4684</Words>
  <Application>Microsoft Office PowerPoint</Application>
  <PresentationFormat>Widescreen</PresentationFormat>
  <Paragraphs>251</Paragraphs>
  <Slides>24</Slides>
  <Notes>23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AccentBoxVTI</vt:lpstr>
      <vt:lpstr>Office Theme</vt:lpstr>
      <vt:lpstr>Les biais inconscients</vt:lpstr>
      <vt:lpstr>Expérimentation 1</vt:lpstr>
      <vt:lpstr>Expérimentation de l’estimation de la douleur</vt:lpstr>
      <vt:lpstr>Les personnes participantes voyaient de la douleur plus facilement sur: </vt:lpstr>
      <vt:lpstr>The failure to “see” pain on Black people’s faces has deep historical and cultural roots. </vt:lpstr>
      <vt:lpstr>Expérimentation 2</vt:lpstr>
      <vt:lpstr>Expérimentation sur le traitement des douleurs thoraciques</vt:lpstr>
      <vt:lpstr>Quelle personne a le plus de chance d’être référée pour un cathétérisme cardiaque?</vt:lpstr>
      <vt:lpstr>Expérimentation 3</vt:lpstr>
      <vt:lpstr>Expérimentation sur la longueur des visites</vt:lpstr>
      <vt:lpstr>Plus que le patient était lourd, ______ de temps le ou la docteur(e) lui accordait..</vt:lpstr>
      <vt:lpstr>Quand le patient était plus lourd, le ou la docteur(e) avait plus de chance de</vt:lpstr>
      <vt:lpstr>Expérimentation 4</vt:lpstr>
      <vt:lpstr>Expérimentation sur la reconnaissance d’un pistolet</vt:lpstr>
      <vt:lpstr>Les personnes étudiantes ont reconnu plus rapidement l’arme à feu qui apparaissait graduellement lorsqu’iels ont vu juste avant un aperçu _________. </vt:lpstr>
      <vt:lpstr>Questions importantes</vt:lpstr>
      <vt:lpstr>Le biais cognitif réfère aux façons de pensées qui produisent des erreurs de jugement ou dans les prises de décision.   </vt:lpstr>
      <vt:lpstr>Nous avons toutes et tous des biais cognitifs!</vt:lpstr>
      <vt:lpstr>Du biais cognitive à la discrimination</vt:lpstr>
      <vt:lpstr>Le test d’association implicite</vt:lpstr>
      <vt:lpstr>Prenez le TAI</vt:lpstr>
      <vt:lpstr>L’amygdale cérébrale</vt:lpstr>
      <vt:lpstr>Discutez</vt:lpstr>
      <vt:lpstr>Vicious cycle of unconscious bias and discrimination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Natalie Gibb</cp:lastModifiedBy>
  <cp:revision>1780</cp:revision>
  <dcterms:created xsi:type="dcterms:W3CDTF">2021-09-20T14:09:57Z</dcterms:created>
  <dcterms:modified xsi:type="dcterms:W3CDTF">2024-05-28T18:18:53Z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0x010100CC15349D9A0C47458D0FC5F9A35713C4</vt:lpwstr>
  </property>
</Properties>
</file>